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386" r:id="rId3"/>
    <p:sldId id="387" r:id="rId4"/>
    <p:sldId id="388" r:id="rId5"/>
    <p:sldId id="381" r:id="rId6"/>
    <p:sldId id="389" r:id="rId7"/>
    <p:sldId id="384" r:id="rId8"/>
    <p:sldId id="382" r:id="rId9"/>
    <p:sldId id="383" r:id="rId10"/>
    <p:sldId id="385" r:id="rId11"/>
  </p:sldIdLst>
  <p:sldSz cx="9144000" cy="6858000" type="screen4x3"/>
  <p:notesSz cx="6858000" cy="994568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5094" autoAdjust="0"/>
  </p:normalViewPr>
  <p:slideViewPr>
    <p:cSldViewPr snapToGrid="0" snapToObjects="1">
      <p:cViewPr>
        <p:scale>
          <a:sx n="70" d="100"/>
          <a:sy n="70" d="100"/>
        </p:scale>
        <p:origin x="-209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79344685123836E-2"/>
          <c:y val="4.9960875984251966E-2"/>
          <c:w val="0.89049582755897383"/>
          <c:h val="0.68800246062992121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Stockholm</c:v>
                </c:pt>
              </c:strCache>
            </c:strRef>
          </c:tx>
          <c:spPr>
            <a:ln w="63500"/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Blad1!$A$2:$A$9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6-10</c:v>
                </c:pt>
                <c:pt idx="7">
                  <c:v>11 eller fler</c:v>
                </c:pt>
              </c:strCache>
            </c:strRef>
          </c:cat>
          <c:val>
            <c:numRef>
              <c:f>Blad1!$B$2:$B$9</c:f>
              <c:numCache>
                <c:formatCode>0%</c:formatCode>
                <c:ptCount val="8"/>
                <c:pt idx="0">
                  <c:v>0.33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0.12</c:v>
                </c:pt>
                <c:pt idx="4">
                  <c:v>0.05</c:v>
                </c:pt>
                <c:pt idx="5">
                  <c:v>0.1</c:v>
                </c:pt>
                <c:pt idx="6">
                  <c:v>0.09</c:v>
                </c:pt>
                <c:pt idx="7">
                  <c:v>0.04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Riket</c:v>
                </c:pt>
              </c:strCache>
            </c:strRef>
          </c:tx>
          <c:spPr>
            <a:ln w="63500"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Blad1!$A$2:$A$9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6-10</c:v>
                </c:pt>
                <c:pt idx="7">
                  <c:v>11 eller fler</c:v>
                </c:pt>
              </c:strCache>
            </c:strRef>
          </c:cat>
          <c:val>
            <c:numRef>
              <c:f>Blad1!$C$2:$C$9</c:f>
              <c:numCache>
                <c:formatCode>0%</c:formatCode>
                <c:ptCount val="8"/>
                <c:pt idx="0">
                  <c:v>0.21</c:v>
                </c:pt>
                <c:pt idx="1">
                  <c:v>0.12</c:v>
                </c:pt>
                <c:pt idx="2">
                  <c:v>0.13</c:v>
                </c:pt>
                <c:pt idx="3">
                  <c:v>0.11</c:v>
                </c:pt>
                <c:pt idx="4">
                  <c:v>0.06</c:v>
                </c:pt>
                <c:pt idx="5">
                  <c:v>0.13</c:v>
                </c:pt>
                <c:pt idx="6">
                  <c:v>0.15</c:v>
                </c:pt>
                <c:pt idx="7">
                  <c:v>0.09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16736"/>
        <c:axId val="38122624"/>
      </c:lineChart>
      <c:catAx>
        <c:axId val="38116736"/>
        <c:scaling>
          <c:orientation val="minMax"/>
        </c:scaling>
        <c:delete val="0"/>
        <c:axPos val="b"/>
        <c:majorTickMark val="out"/>
        <c:minorTickMark val="none"/>
        <c:tickLblPos val="nextTo"/>
        <c:crossAx val="38122624"/>
        <c:crosses val="autoZero"/>
        <c:auto val="1"/>
        <c:lblAlgn val="ctr"/>
        <c:lblOffset val="100"/>
        <c:noMultiLvlLbl val="0"/>
      </c:catAx>
      <c:valAx>
        <c:axId val="38122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11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80185957164294"/>
          <c:y val="4.7640009842519676E-2"/>
          <c:w val="0.31644549527528137"/>
          <c:h val="0.2422199803149606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39C7-7A4A-4066-95AA-7825200444B1}" type="datetimeFigureOut">
              <a:rPr lang="sv-SE" smtClean="0"/>
              <a:t>2013-07-02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E702-5D35-4D0E-B42C-3BE55AE13E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99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CC399-C2FC-B049-9075-991949F0A28E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669D-E558-F444-8CDE-FD57B184C71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57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1775468-21D2-446F-8BD8-71800D91E3F5}" type="datetimeFigureOut">
              <a:rPr lang="sv-SE" smtClean="0"/>
              <a:pPr>
                <a:defRPr/>
              </a:pPr>
              <a:t>2013-07-02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2AB7EB-E194-46A2-AB30-98E7861F3103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56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468313" y="981075"/>
            <a:ext cx="8207375" cy="71438"/>
            <a:chOff x="468313" y="6309890"/>
            <a:chExt cx="8207375" cy="71438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68313" y="6309890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68313" y="6381328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MMANFATTNING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468313" y="981075"/>
            <a:ext cx="8207375" cy="71438"/>
            <a:chOff x="468313" y="6309890"/>
            <a:chExt cx="8207375" cy="71438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468313" y="6309890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68313" y="6381328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97768"/>
            <a:ext cx="8229600" cy="998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213" y="1700213"/>
            <a:ext cx="7991475" cy="4105275"/>
          </a:xfrm>
        </p:spPr>
        <p:txBody>
          <a:bodyPr/>
          <a:lstStyle>
            <a:lvl1pPr>
              <a:buClr>
                <a:srgbClr val="008080"/>
              </a:buClr>
              <a:buSzPct val="110000"/>
              <a:buFont typeface="Wingdings" pitchFamily="2" charset="2"/>
              <a:buChar char="§"/>
              <a:defRPr sz="2000"/>
            </a:lvl1pPr>
            <a:lvl2pPr>
              <a:buClr>
                <a:srgbClr val="008080"/>
              </a:buClr>
              <a:buSzPct val="110000"/>
              <a:buFont typeface="Wingdings" pitchFamily="2" charset="2"/>
              <a:buChar char="§"/>
              <a:defRPr sz="1600"/>
            </a:lvl2pPr>
            <a:lvl3pPr>
              <a:buClr>
                <a:srgbClr val="008080"/>
              </a:buClr>
              <a:buSzPct val="110000"/>
              <a:buFont typeface="Wingdings" pitchFamily="2" charset="2"/>
              <a:buChar char="§"/>
              <a:defRPr sz="1400"/>
            </a:lvl3pPr>
            <a:lvl4pPr>
              <a:buClr>
                <a:srgbClr val="008080"/>
              </a:buClr>
              <a:buSzPct val="110000"/>
              <a:buFont typeface="Wingdings" pitchFamily="2" charset="2"/>
              <a:buChar char="§"/>
              <a:defRPr sz="1200"/>
            </a:lvl4pPr>
            <a:lvl5pPr>
              <a:buClr>
                <a:srgbClr val="008080"/>
              </a:buClr>
              <a:buSzPct val="110000"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3492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766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www.novusgroup.se </a:t>
            </a:r>
          </a:p>
          <a:p>
            <a:pPr>
              <a:defRPr/>
            </a:pPr>
            <a:r>
              <a:rPr lang="en-US" dirty="0" smtClean="0"/>
              <a:t>twitter: @</a:t>
            </a:r>
            <a:r>
              <a:rPr lang="en-US" dirty="0" err="1" smtClean="0"/>
              <a:t>novus_group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ANFATTNING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97768"/>
            <a:ext cx="8229600" cy="998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213" y="1700213"/>
            <a:ext cx="7991475" cy="4105275"/>
          </a:xfrm>
        </p:spPr>
        <p:txBody>
          <a:bodyPr/>
          <a:lstStyle>
            <a:lvl1pPr>
              <a:buClr>
                <a:srgbClr val="008080"/>
              </a:buClr>
              <a:buSzPct val="110000"/>
              <a:buFont typeface="Wingdings" pitchFamily="2" charset="2"/>
              <a:buChar char="§"/>
              <a:defRPr sz="2000"/>
            </a:lvl1pPr>
            <a:lvl2pPr>
              <a:buClr>
                <a:srgbClr val="008080"/>
              </a:buClr>
              <a:buSzPct val="110000"/>
              <a:buFont typeface="Wingdings" pitchFamily="2" charset="2"/>
              <a:buChar char="§"/>
              <a:defRPr sz="1600"/>
            </a:lvl2pPr>
            <a:lvl3pPr>
              <a:buClr>
                <a:srgbClr val="008080"/>
              </a:buClr>
              <a:buSzPct val="110000"/>
              <a:buFont typeface="Wingdings" pitchFamily="2" charset="2"/>
              <a:buChar char="§"/>
              <a:defRPr sz="1400"/>
            </a:lvl3pPr>
            <a:lvl4pPr>
              <a:buClr>
                <a:srgbClr val="008080"/>
              </a:buClr>
              <a:buSzPct val="110000"/>
              <a:buFont typeface="Wingdings" pitchFamily="2" charset="2"/>
              <a:buChar char="§"/>
              <a:defRPr sz="1200"/>
            </a:lvl4pPr>
            <a:lvl5pPr>
              <a:buClr>
                <a:srgbClr val="008080"/>
              </a:buClr>
              <a:buSzPct val="110000"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3492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766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www.novusgroup.se </a:t>
            </a:r>
          </a:p>
          <a:p>
            <a:pPr>
              <a:defRPr/>
            </a:pPr>
            <a:r>
              <a:rPr lang="en-US" dirty="0" smtClean="0"/>
              <a:t>twitter: @</a:t>
            </a:r>
            <a:r>
              <a:rPr lang="en-US" dirty="0" err="1" smtClean="0"/>
              <a:t>novus_group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63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 SIDA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468313" y="6310313"/>
            <a:ext cx="8207375" cy="71437"/>
            <a:chOff x="468313" y="6309890"/>
            <a:chExt cx="8207375" cy="71438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468313" y="6309890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68313" y="6381328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 rot="5400000">
            <a:off x="-2089150" y="3465513"/>
            <a:ext cx="6553200" cy="0"/>
          </a:xfrm>
          <a:prstGeom prst="line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rot="5400000">
            <a:off x="-2160587" y="3465513"/>
            <a:ext cx="6553200" cy="0"/>
          </a:xfrm>
          <a:prstGeom prst="line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10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27110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204864"/>
            <a:ext cx="7056784" cy="864096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pPr lvl="0"/>
            <a:r>
              <a:rPr lang="sv-SE" dirty="0" smtClean="0"/>
              <a:t>Click to edit Master title style</a:t>
            </a:r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47665" y="3068960"/>
            <a:ext cx="7056784" cy="1368152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 smtClean="0"/>
              <a:t>Click to edit Master text styles</a:t>
            </a:r>
          </a:p>
          <a:p>
            <a:pPr lvl="1"/>
            <a:r>
              <a:rPr lang="sv-SE" dirty="0" err="1" smtClean="0"/>
              <a:t>Second level</a:t>
            </a:r>
          </a:p>
          <a:p>
            <a:pPr lvl="2"/>
            <a:r>
              <a:rPr lang="sv-SE" dirty="0" err="1" smtClean="0"/>
              <a:t>Third level</a:t>
            </a:r>
          </a:p>
          <a:p>
            <a:pPr lvl="3"/>
            <a:r>
              <a:rPr lang="sv-SE" dirty="0" err="1" smtClean="0"/>
              <a:t>Fourth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548010" y="4581128"/>
            <a:ext cx="7056438" cy="1296764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/>
            </a:lvl1pPr>
            <a:lvl2pPr>
              <a:buFontTx/>
              <a:buNone/>
              <a:defRPr sz="1400"/>
            </a:lvl2pPr>
            <a:lvl3pPr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sv-SE" dirty="0" err="1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766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twitter: @</a:t>
            </a:r>
            <a:r>
              <a:rPr lang="en-US" dirty="0" err="1" smtClean="0"/>
              <a:t>novus_group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468313" y="981075"/>
            <a:ext cx="8207375" cy="71438"/>
            <a:chOff x="468313" y="6309890"/>
            <a:chExt cx="8207375" cy="71438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68313" y="6309890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68313" y="6381328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pic>
        <p:nvPicPr>
          <p:cNvPr id="11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DFD36-9443-F447-A3B8-B9115B834528}" type="datetimeFigureOut">
              <a:rPr lang="sv-SE" smtClean="0"/>
              <a:pPr/>
              <a:t>2013-07-02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40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17" Type="http://schemas.openxmlformats.org/officeDocument/2006/relationships/image" Target="../media/image18.pn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microsoft.com/office/2007/relationships/hdphoto" Target="../media/hdphoto2.wdp"/><Relationship Id="rId5" Type="http://schemas.openxmlformats.org/officeDocument/2006/relationships/image" Target="../media/image8.jpeg"/><Relationship Id="rId15" Type="http://schemas.openxmlformats.org/officeDocument/2006/relationships/image" Target="../media/image16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240098"/>
            <a:ext cx="7346350" cy="205934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v-SE" sz="2500" dirty="0" smtClean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sv-SE" sz="2500" dirty="0" smtClean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</a:br>
            <a:r>
              <a:rPr lang="sv-SE" sz="2500" dirty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sv-SE" sz="2500" dirty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</a:br>
            <a:r>
              <a:rPr lang="sv-SE" sz="2500" dirty="0" smtClean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>är </a:t>
            </a:r>
            <a:r>
              <a:rPr lang="sv-SE" sz="2500" dirty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>de flesta politiker </a:t>
            </a:r>
            <a:r>
              <a:rPr lang="sv-SE" sz="2500" dirty="0" smtClean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>okända </a:t>
            </a:r>
            <a:r>
              <a:rPr lang="sv-SE" sz="2500" dirty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>för sina väljare?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47813" y="4581525"/>
            <a:ext cx="7056437" cy="1727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Verdana" pitchFamily="34" charset="0"/>
                <a:cs typeface="Verdana" pitchFamily="34" charset="0"/>
              </a:rPr>
              <a:t>Torbjörn Sjöström VD 	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Verdana" pitchFamily="34" charset="0"/>
                <a:cs typeface="Verdana" pitchFamily="34" charset="0"/>
              </a:rPr>
              <a:t>Novus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2400" dirty="0">
                <a:solidFill>
                  <a:prstClr val="black">
                    <a:lumMod val="65000"/>
                    <a:lumOff val="35000"/>
                  </a:prstClr>
                </a:solidFill>
                <a:ea typeface="Verdana" pitchFamily="34" charset="0"/>
                <a:cs typeface="Verdana" pitchFamily="34" charset="0"/>
              </a:rPr>
              <a:t>@</a:t>
            </a:r>
            <a:r>
              <a:rPr lang="sv-SE" sz="2400" dirty="0" err="1">
                <a:solidFill>
                  <a:prstClr val="black">
                    <a:lumMod val="65000"/>
                    <a:lumOff val="35000"/>
                  </a:prstClr>
                </a:solidFill>
                <a:ea typeface="Verdana" pitchFamily="34" charset="0"/>
                <a:cs typeface="Verdana" pitchFamily="34" charset="0"/>
              </a:rPr>
              <a:t>t_sjostrom</a:t>
            </a:r>
            <a:endParaRPr lang="sv-SE" sz="2400" dirty="0">
              <a:solidFill>
                <a:prstClr val="black">
                  <a:lumMod val="65000"/>
                  <a:lumOff val="35000"/>
                </a:prst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4" name="AutoShape 4" descr="data:image/jpeg;base64,/9j/4AAQSkZJRgABAQAAAQABAAD/2wCEAAkGBhQQEBURDxAQFBUPFBcQEBYWFRgSFBEXFRIVFhUVFRUXHCYeFxkjGhIUHy8gJScpLC0sFR4xNTAqNSYrLCkBCQoKDgwOGg8PGi8lHSQxLC41NDIqKjQsKjUsNS8sLy0qLCwtLCwsLCwvLCwsLCwsKSwpLCw0LCwsLCksLCwsKf/AABEIAOEA4QMBIgACEQEDEQH/xAAcAAEAAgIDAQAAAAAAAAAAAAAABQYEBwECAwj/xABEEAABAwIDBAUFDgUEAwAAAAABAAIDBBEFEiEGBxMxIkFRYZFxgaGx0RQXIzIzNEJSU3JzkrLBFRZUouEkgpPSYuLw/8QAGwEBAAMBAQEBAAAAAAAAAAAAAAMEBQIBBgf/xAAzEQACAgECBAQEBgEFAQAAAAAAAQIDEQQSBRMhMRRBUWEiMnGRI0JSgdHwMxVTscHhBv/aAAwDAQACEQMRAD8A3iiIgCIiAIiIAiIgCIiAIiIAiIgCIiAIiIAiIgCIiAIiIAiIgCIiAIiIAiIgCIiAIiIAiIgCIiAIiIAiIgCIiAIiIAiIgCIiAIiIAiIgCIiAIiIAiIgCIiAIiIAiIgCIiAIiIAiIgCIiAIiIAiIgCIiAIiIAiIgCIiAIiIDi6Ks187+M4B7vjWGp7lkfwyf6/wDcVgLjEpzlCumUtrx0LfhkknKSWSeS6joHmCImU3IOmt79gUdHLLUO6LrAdhsB7VYt4mq9sdjc5fl819TiNDll56LzLEl1XZzLARd5IPnB7tVnyV3Ep3OboQLHuK8q4rCTnCcXGcU3h+f0EtO1hp5TJNFWaJskpIbIRYX1JXeWomgIDnHtF9QVVjxxOCtlVJQ7Z6Ej0nXapLJY0usEYmODxbctLd/KyjIDLUE2eQB5gPBXLuKVwcI1pzlJZSXoRRoby28JFhRRlBSSsf033b5b3WBjFQ4SkBzhoOR7lzdxPkUc6ytrrjHmewo3z2xZYkXjDJaMFx+iCSfIoczvqJbMLmtHYbadvlU+o10aVDCzKWMI5hU5Z8kieRdY2WAGumiwMaqixlgbFxsPNzVjUXqil2z8kcQg5yUUSIXKicCrC4FriSRqL9hUqSvNJqY6mmNsfMWQdcnFi6XWia3bOuZI9vuuXovc36PU4jsXh/PNd/WS/wBvsW0uHzfmjJfEq08YZv26XWgv55rv6uX+32LcOxVY+aggklcXve0lzjzPSI18FDfpZUrLZPp9XC97YonURFVLgREQBERAEREBVq75d33/AGKwe7WfXZ4qvV7bzuHa63qUiNnm/Xd4BfGcPs1MLruRBS+Lrl482adyg4w3vHQ8ceqMxaAbixPl6ll4DHaK/aT6NFHYvS8PI3UgNtfzqTwJ94rdhI/+8VLo3KXFZu3pLH/SObUlp1t7ZGOMvDf6pBUPRSHJK3qLb+BCmsbfaEjtsFCUbejIexlvEhQ8X6a9be+15+zOtP8A4evr/BlYC4B7rm3R/dMcqGvc0NN7A3trzWNQUfFzDrAuPKu+FShklnga6a/RKo03TlpYaWWFCT+b9yWcUrHYu68jNFA73Ll6/j2/ZYWGYhwjYjou59oVlUXiODB3Sj0PWOo/5W5reG21bL9L80FjHqipVfGWYWdmSUUocLtIIKrmNfLHyD1LjD6t0UljexNnBc4z8sfIPUs/iGvWs0KeMSUkmvuT01cq32welRVmXJEzloD3n2KaoqQRtyjzntKrtXSGMtcL2cAQewqewyt4rNfjN0d7Vb4TdnUyjqP8mOn09ER6iOK04fKZiga/4WoDBybofWVNTy5Wlx6hdVuirSx5eWlxdf0qzxq6Ga6Jvo3l/REelg/iku6OcOk4cwB01yFWdVKrlzPLsuW+qs1FPnja7tGvlVfgF6UrNOn0Tyvod6yD6TPnvHostVO36szx5emVgKb20puHiFQ0En4Qu/NZ1v7lCL9RreYJnwNqxNr3C+g9kW2oae32TfUvnxfROzjCKSAEWIhjBHK3QCocRfwxNLha+OT9iSREWOboREQBERAEREBVq35d33x+ys4K6GmaTctbfttqvRZWg0MtLOyTlnc8k9tqsUVjsYOK0XFZpzbqO/uUThtfwSWvBseY6wVZF4zwsIu8NsNSTbRcarh0rLlqKJbZr2yme13KMXCayiCxHEOMQ1gNhr3krLFHw6Z9+bhc9ygMS3l0dO8tiY6UjQmMAN59Tjz8y8Id7tM85ZIZmtPMkNcPAFd1cCvk53XPM5Jrt0WfYhlxKhYhF4SZP7P/AB3fd/dMcosruIOTufce1YuL7bU9G2KThPcypbmjcxoAIFtDe2ut1zs9t3T18hhYx4cG5wHgWdYi9reVRR4DPwPIl5Zafo/73O3xCvn5T6+hI0OK/BG+roxy63di5ZtA22rXA+KkWU7RqGtHmUbjtbDSQunmYCGW0AF3EmwA711HS65RjCFiyljt39/qdStpWZSXQwKeIzzZgLDNmPYExofDHyD1LjZ7bWGrbKYYpWtp2Z3kgAHnoLHnooZ29ekdqaeYk9rW+1QS/wDnLZ0upP43LLeP76nn+p1Rkpt9MYRc30okhDT9UZe42UFS1Bhk1HI2cO0KNG96l+xn8G+1ZeC7fU1bUNhZDIHSXILg23RBOuvcret4HdY4W1/DKHn9CKniNPWGcpk3jVYDEMp+U18w19iycKp8sTe/pHzqD2m2yp6GRsU0TnEsztyhpABJHX5FGe+/TfYz+DfarNPC7pah6mfXKSXT7nE9bTGPLzjqWjHqe7A4fQPoK8dn6jRzOzpD91CUu9WjkOWTisvp0m3b5SQrZQvie0SQ5C1wu1zbahV7eFWV6xapdPJrHcmr1ldlTrTyaS3httiU9ustP9jVW1bt6TAMRfYDWOMnvNjqqivt6HmuL9j4/UrFsl7nZjbkAczoF9J0w6Dfuj1BfONCy8sYHMvaB53BfSLBYDyKhxF/KvqafC1837HZcqtY5t9S0jix7y97dCxgzEeU8goP344P6efxZ7VQjp7ZLKiaMtTVF4ckbBRVzZ3bqnrn8OIva+2bK5ttBzsRoV5bR7fQ0M3BlZK4lofdtrWN+09y55M923HU659e3fnoWhFQvffpvsp/BvtT34Kb7Kfwb7VJ4W79JH4un9SL6ioXvwU32U/g32onhbv0jxlP6kX1ERVy0FQd7eKvjp2QsNhO4h56y1oBy+c+pX5UXergj56ZksYJNOS57RqcpGpHksFY02ObHcVtXu5Mtvcqu7XZSGsdK+oBcIcoDL2BLrm5trpZXir3Z0L22bCWHqLXm/pJC1Ps1tJJQzCSM3adJGdT239B7Ct27PbSw10WeF2o+Ow/GYew+1XNZzYT3J9ChoeTOGxpbiF3i4GJMOPDb81s9gH1WjKR+X1LV+yGJ+5q2GXqzhjvuv6J9d1v2aIPaWuFw4Fp7wRYr52xrDjTVEkJ04Ty0eS92nwsvdFLfCVbOdfDlzjav7g+jAtbb4cVsyGnBHSJleOuw0b6SfBXLZLFPdNHDLpcsAd95vRPq9K1PtNMcQxYxsIIdIKdluWVpsT+oqDSV4tbl+Us6y3NKUfzF22Hwrg4TI8izqhkkp8mQhnoHpWoqVgL2A8nOaD5CQCvoatpxHSPY0WayFzWjuEZAXz1SOs9hOgDmk91nBW9HNzc5epS1sFBVx9Ddg3aUH2B/O72rLwzYekppRNDEWvZexzOPMWOhPYuw23ov6yD8yysP2kpqh+SCojkcBms03NhzPpCzZSux1zg1Ywoz0xk1nvg+eR/gj9blkbtNmKergldURB5ZIGtNyLDIDbQ9pWPvg+eRfgj9blNboJQ2mnLiABKCSTYAcMLQk2tKnEzIxjLWSUvcgt42xcdEGTU4IY85HNJvlNrgi+tjYrJ3RYq4TvpySWPYZAOprmkXI7Lh3oXtvW2kilbHTwua8tdxJHNNw3SwbcaE6rtujwJ2Z9W4ENy8KLqzXILj5NAEcn4X8TuFFLV/hdjA3vt/wBZGbc4R5+mVRFsLfHGfdEDrGxiLQeokPuR4EeK16relf4MSnrFi+RIYBTGSrgY213Sstflo4H9ltDeXtc6mYKeB1pZhd5HONnLTsJWuti2XxCm7pWnw1Xpt3WmXEJyfov4be4MAHtUdlasvjnslkkqtddEmu7eDz2V2bfiFRwwSGjpSv55Rfv5kra0G7Wha0NMBcQLFznOzHvNjZR26OgDKN8ttZpD1dTAANesc1eVQ1WonvcYvCRpaPSw5alJZbILANjIKKWSWAOHEAbYm4YBqQ3r1K1zva+fj8JvrK3GtOb2vn4/Cb6ymjk5XZfoea+ChRiPqSe7zY+mq6Qy1ERc4SuZfMRoA23I95Vp97Og+wP53e1V7dptHTU9GWTzxxu4rnWcbGxDbFW3+d6L+sg/MvL5XKyWM4OtPGh1xzjP7GH72dB9gfzu9qKf/icf2jfFFBzLvVljlUeiMpERQFkLq5oIseR0K7Lo+QNF3EAdp0CA1ntpuz+NPQjvfD6yz/qqBh2JS0sokicWPYfHta4dY7j2r6MJWot7dDGypjfHYPlYTKB12NmuI7T+y1dJqHN8qfUxdbplWubDobG2V2gFdTNmAyk3bI298rhz83X51rve5g+SoZUNHRnblcf/ADZ/628FO7noyKaUkGzpeie2zRe3ipneLhHuigksLuh+GZ/t+N/bdQQap1GF27Fiad+ly++MlM2B2n9z0NW0kXgbxo79rxltb72XxXnulw0y1clQ7XgtOp63yX18L+KogdbkTrz7xz19C3bu2wjgULCR0pyZXdtjo0eA9Kt6pKqEmu8ilpG7pxT7RLBi/wA3l/Cf+gr50p48zmtP0i1p85A/dfReL/N5fwn/AKCvnai+Uj++z9QUfD/lkS8S+aBtf3nqb7ao8Wf9VK7ObAQ0MxmiklcS0ss4ttYkHqHcrQEJVGWosksORpR01UXlR6mod8HzyP8AAH63Kv4bs1JPRzVMTj/p3APYL3c3KCXeYHl3Kwb4Pnkf4I/W5Te59oNLOCLgygEdo4YWkrHXpoyXsZDrVuqlF+5Rdi5KcVbBVxh7HnKL3yscdAXN6x1LfUUYaA1oAAFgBoAO4LRO22zhoqpzQPg5LyRHqsTq3yj2LYu7bar3VBwJXfC04A15vZya7yjkVFrI8yKtj2J9DPlzdMu5Eb5ojlp3dQMjT5SGkeorWK2vvjZ/p4XdkpHiz/C1Qreif4KKWvWL2WLd7CHYlAD1FzvyscR6lg7VR5a6oGvyzzr3m6m91sAdiLSfoRvc3y2DfU4rJ3rYKYqoVAHQqGi5toHtFiD3kWPmTelqNvsOW3pdy8mXTdhIDhzAPove09xzf5Crm00eLMnnkidMIGuc5hD2WDBroL3suu6TH2sL6SR1s54kVzoTyc0d/I+Kv+0nzOf8J/6Ss+bdV7ys59fc060rtOsPt6exqTZ7a+rkq4GPqpXNfKxrgSLEFwuDosre18/H4TfWVXdl/ntP+Mz9QVi3tfPx+E31lX9qjfHC8mZu6UtPLc/NHtsPsDDXUxmlklaRI5lmltrAA9Y71YfeepvtqjxZ/wBV7bo/mDvxn/parus+/UWRskk+hqafTVSri3HqRn8Cb9Z/oRSa5VXmS9S3yYegREUZKFWNvcEnrKbhUzm3zBz2nQvA5AHqN1Z1wuoycJKSOJwU4uLNNQUeMQXYwVdrZbAh4F+wk8+9daLYCurJc9SHsv8AHklN3HqsG31W50srfjZeSSf0KXgIvvJtGFg2EMpYWQxDoxi3e49bj3krLkYHAgi4III7Qea7rgqm228svpJLCNMS7tan3XkER4PFsH3FhHmve3kW5Yog0BrdA0AAdgAsF2XKmtvlbjd5EFGnjTnb5mLicZdDI1ouXRvaB2ktIAWkW7v68WIpnaWtq3T0reNbPkjc+18jXOt22aTb0KknbiaWkEoijYagtjpxHKHyZ3OsA9pbZosDrqpdNZZBPaiDV1Vza3t9Cr/wbGO2p/5B7VM7HYZiTKyN1WZ+EA7PmfmHxTa4v2qUg2vlhimZKzNPBNGxzXyDJadwDSHho6I7wpfBNqDUU00xjDXU5kY4B2ZrjGL9F3WCpbLbHF5isdiGumtSTUnnv9irby9mKmqqY308Je1sWUkECxzk21Pepbdlgk1JDK2ojLC+QOaCQbjIB1eRZFFttxX0bAxl61j3Ps+5hLW3At1+eywMM2tIhq5hI+X3EC1rX2AlGY2luG3F9R/tXDla6uW10/8ASRRqjbzU+r/gmNt9mvd1MWNA4kfThPf1t840WuMD2WxGknZPHTOuw6jM3pNPxmnXrC2Hie1ro308UcTC+rZxBxJOGxugOXNY3drovc7VsGIChLekY85dfk618lrfV1uvK7La4bcZR7bVVZNTzh9CM3j4RJV0TOFE8yMe1/DABdq0g38l1rP+Sq3+jn8B7VtfGNrHxzSxU8DZfcsfGqC5+TKDrlbYG7rLxpttXVMrY6GASfBtmlMj+G2PPazbgG7lJTdbXDCSwR3002zy28/8la3abOVFPWF89PJG3hOAc4WFyW6c1sTGMIjqonQzNzNd4tPU4HqIVbbt/wDBOeYmZm1YpMnE1IzBvE5X6+xS2J7R+56uKB7OhPG9wffUOYLluXst196htdk57muv8E9Kqrr2p5X8mt8Z3X1MDs1N8M0G7S05ZG25XB6/IvOSnxh0Zjc2sLXaEGxuLWIvzsrdNtU98tIHPfCK0A5QWkRtEl43XI5vAsR2FS8O1txWl0Rth7svRN3SANve1tFY59qS3JP+4Kq09Lb2ya/uSkbK7tqls0c8+SJsT2vyk5nuym/IaDxWZvG2VqaqrEkEJe3htbcEDUE6alTs+2NQ2jFYKemczQnLOSQHFob9DndxuOqy8cR2hlFVQsmPCc97jKyN+dmR4DY85LRe7jay5Vtzs3vHmjp00qvYs46MpdJsxisLcsTJ2NvezXgC56+fcvf+C4x21P8AyD2q6ybfNa+riMYz0V3RjN8qG2B1todeS5xXbKSCSW1M18VLwuM4Ps8CUXu1pFjbyrrn2t/Kjjw9KXzspH8Fxjtqf+T/ACuVsT+d6X65/KUXnPt/QvsOTT/uP7lhREWabAREQBERAEREAREQHhXQF8b2C13scwX/APJpH7qow7BOZRQxRuhZUU72ymQN6MjmEkZjzIsbK6rhdxslFYRHOqM3llLm2HkmbM6d8Rkq5onyBocIxHE4dAX1uRfVSOCbOy09NNSl7HMdnbTEAhzWvaQA/ttdWOyWXTum1g4VEE8ruUY7BytZS8F8LJKWKSN7rEZnPZlDhYa2uea6S7uXsD2083RmpjTycRxcc1wWltuTeener6i68RM58NX6FLxTZmqqaZtPKKHotDGvtIXsygAOaep2nJeEe76VpZN7ovUMmbKXEnhljejbL9bKBqr1ZLIr5pYQemg3llTxfZWZ080tLJE0VkXBmDw426s7bddu1eNBsjLRTB9HLDZ8TIpmy5tSywzty9fPRWTFqsxx3HNxsO5VtziTcm5Xz/EeP+DkqlHc8dS7Tw6Nvx5weI2CfwnNLoc7qwVYfY/EzA5L2vfTyKY2x2ZNdExjXBjo5A4ON/inR4uNdQV6YFVkuyE3FrjuU4tHRcR8ZWro9O/7ENmkjU3BlIxbd+6fivEuV44baQBzsjGxABucdZvmOnasnDdn6yCWoe11I8Vb878+e4OS3IC1rq3WSyvc6WMMh8PBPKKPFsJKKaqizwMdVvY9rWBwijyOBNr662XrjOwb6l0srprSERtprEhjBGBYyC3SObMfBXOyWTnzznI8NDGMFAq93MkzZ3SSRCaWUSxubmsBlAex2l8p5+Cz8V2Snmkna2SFsNXwhISHGRojaAco5a2Vwslk58x4av0K7/I1N9V3iisaJzp+o8NX+lBERQlgIiIAiIgCIiAIiIAiIgCIiAIiIAiIgMDFqQyM6PNuo71Wi22hV0XUsHYFg8R4NHWWKxSw/oW6NS6ltxkhMCozm4hFhaw71OrgBcrR0OkjpKVVF5IbbHZLcwiIrpEEREAREQBERAEREAREQBERAEREAREQBERAEREAREQBERAEREAREQBERAEREAREQBERAEREAREQBERAEREAREQB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63500" y="-801688"/>
            <a:ext cx="165735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dirty="0">
              <a:latin typeface="Calibri" pitchFamily="34" charset="0"/>
            </a:endParaRPr>
          </a:p>
        </p:txBody>
      </p:sp>
      <p:sp>
        <p:nvSpPr>
          <p:cNvPr id="15365" name="AutoShape 6" descr="data:image/jpeg;base64,/9j/4AAQSkZJRgABAQAAAQABAAD/2wCEAAkGBhQQEBURDxAQFBUPFBcQEBYWFRgSFBEXFRIVFhUVFRUXHCYeFxkjGhIUHy8gJScpLC0sFR4xNTAqNSYrLCkBCQoKDgwOGg8PGi8lHSQxLC41NDIqKjQsKjUsNS8sLy0qLCwtLCwsLCwvLCwsLCwsKSwpLCw0LCwsLCksLCwsKf/AABEIAOEA4QMBIgACEQEDEQH/xAAcAAEAAgIDAQAAAAAAAAAAAAAABQYEBwECAwj/xABEEAABAwIDBAUFDgUEAwAAAAABAAIDBBEFEiEGBxMxIkFRYZFxgaGx0RQXIzIzNEJSU3JzkrLBFRZUouEkgpPSYuLw/8QAGwEBAAMBAQEBAAAAAAAAAAAAAAMEBQIBBgf/xAAzEQACAgECBAQEBgEFAQAAAAAAAQIDEQQSBRMhMRRBUWEiMnGRI0JSgdHwMxVTscHhBv/aAAwDAQACEQMRAD8A3iiIgCIiAIiIAiIgCIiAIiIAiIgCIiAIiIAiIgCIiAIiIAiIgCIiAIiIAiIgCIiAIiIAiIgCIiAIiIAiIgCIiAIiIAiIgCIiAIiIAiIgCIiAIiIAiIgCIiAIiIAiIgCIiAIiIAiIgCIiAIiIAiIgCIiAIiIAiIgCIiAIiIDi6Ks187+M4B7vjWGp7lkfwyf6/wDcVgLjEpzlCumUtrx0LfhkknKSWSeS6joHmCImU3IOmt79gUdHLLUO6LrAdhsB7VYt4mq9sdjc5fl819TiNDll56LzLEl1XZzLARd5IPnB7tVnyV3Ep3OboQLHuK8q4rCTnCcXGcU3h+f0EtO1hp5TJNFWaJskpIbIRYX1JXeWomgIDnHtF9QVVjxxOCtlVJQ7Z6Ej0nXapLJY0usEYmODxbctLd/KyjIDLUE2eQB5gPBXLuKVwcI1pzlJZSXoRRoby28JFhRRlBSSsf033b5b3WBjFQ4SkBzhoOR7lzdxPkUc6ytrrjHmewo3z2xZYkXjDJaMFx+iCSfIoczvqJbMLmtHYbadvlU+o10aVDCzKWMI5hU5Z8kieRdY2WAGumiwMaqixlgbFxsPNzVjUXqil2z8kcQg5yUUSIXKicCrC4FriSRqL9hUqSvNJqY6mmNsfMWQdcnFi6XWia3bOuZI9vuuXovc36PU4jsXh/PNd/WS/wBvsW0uHzfmjJfEq08YZv26XWgv55rv6uX+32LcOxVY+aggklcXve0lzjzPSI18FDfpZUrLZPp9XC97YonURFVLgREQBERAEREBVq75d33/AGKwe7WfXZ4qvV7bzuHa63qUiNnm/Xd4BfGcPs1MLruRBS+Lrl482adyg4w3vHQ8ceqMxaAbixPl6ll4DHaK/aT6NFHYvS8PI3UgNtfzqTwJ94rdhI/+8VLo3KXFZu3pLH/SObUlp1t7ZGOMvDf6pBUPRSHJK3qLb+BCmsbfaEjtsFCUbejIexlvEhQ8X6a9be+15+zOtP8A4evr/BlYC4B7rm3R/dMcqGvc0NN7A3trzWNQUfFzDrAuPKu+FShklnga6a/RKo03TlpYaWWFCT+b9yWcUrHYu68jNFA73Ll6/j2/ZYWGYhwjYjou59oVlUXiODB3Sj0PWOo/5W5reG21bL9L80FjHqipVfGWYWdmSUUocLtIIKrmNfLHyD1LjD6t0UljexNnBc4z8sfIPUs/iGvWs0KeMSUkmvuT01cq32welRVmXJEzloD3n2KaoqQRtyjzntKrtXSGMtcL2cAQewqewyt4rNfjN0d7Vb4TdnUyjqP8mOn09ER6iOK04fKZiga/4WoDBybofWVNTy5Wlx6hdVuirSx5eWlxdf0qzxq6Ga6Jvo3l/REelg/iku6OcOk4cwB01yFWdVKrlzPLsuW+qs1FPnja7tGvlVfgF6UrNOn0Tyvod6yD6TPnvHostVO36szx5emVgKb20puHiFQ0En4Qu/NZ1v7lCL9RreYJnwNqxNr3C+g9kW2oae32TfUvnxfROzjCKSAEWIhjBHK3QCocRfwxNLha+OT9iSREWOboREQBERAEREBVq35d33x+ys4K6GmaTctbfttqvRZWg0MtLOyTlnc8k9tqsUVjsYOK0XFZpzbqO/uUThtfwSWvBseY6wVZF4zwsIu8NsNSTbRcarh0rLlqKJbZr2yme13KMXCayiCxHEOMQ1gNhr3krLFHw6Z9+bhc9ygMS3l0dO8tiY6UjQmMAN59Tjz8y8Id7tM85ZIZmtPMkNcPAFd1cCvk53XPM5Jrt0WfYhlxKhYhF4SZP7P/AB3fd/dMcosruIOTufce1YuL7bU9G2KThPcypbmjcxoAIFtDe2ut1zs9t3T18hhYx4cG5wHgWdYi9reVRR4DPwPIl5Zafo/73O3xCvn5T6+hI0OK/BG+roxy63di5ZtA22rXA+KkWU7RqGtHmUbjtbDSQunmYCGW0AF3EmwA711HS65RjCFiyljt39/qdStpWZSXQwKeIzzZgLDNmPYExofDHyD1LjZ7bWGrbKYYpWtp2Z3kgAHnoLHnooZ29ekdqaeYk9rW+1QS/wDnLZ0upP43LLeP76nn+p1Rkpt9MYRc30okhDT9UZe42UFS1Bhk1HI2cO0KNG96l+xn8G+1ZeC7fU1bUNhZDIHSXILg23RBOuvcret4HdY4W1/DKHn9CKniNPWGcpk3jVYDEMp+U18w19iycKp8sTe/pHzqD2m2yp6GRsU0TnEsztyhpABJHX5FGe+/TfYz+DfarNPC7pah6mfXKSXT7nE9bTGPLzjqWjHqe7A4fQPoK8dn6jRzOzpD91CUu9WjkOWTisvp0m3b5SQrZQvie0SQ5C1wu1zbahV7eFWV6xapdPJrHcmr1ldlTrTyaS3httiU9ustP9jVW1bt6TAMRfYDWOMnvNjqqivt6HmuL9j4/UrFsl7nZjbkAczoF9J0w6Dfuj1BfONCy8sYHMvaB53BfSLBYDyKhxF/KvqafC1837HZcqtY5t9S0jix7y97dCxgzEeU8goP344P6efxZ7VQjp7ZLKiaMtTVF4ckbBRVzZ3bqnrn8OIva+2bK5ttBzsRoV5bR7fQ0M3BlZK4lofdtrWN+09y55M923HU659e3fnoWhFQvffpvsp/BvtT34Kb7Kfwb7VJ4W79JH4un9SL6ioXvwU32U/g32onhbv0jxlP6kX1ERVy0FQd7eKvjp2QsNhO4h56y1oBy+c+pX5UXergj56ZksYJNOS57RqcpGpHksFY02ObHcVtXu5Mtvcqu7XZSGsdK+oBcIcoDL2BLrm5trpZXir3Z0L22bCWHqLXm/pJC1Ps1tJJQzCSM3adJGdT239B7Ct27PbSw10WeF2o+Ow/GYew+1XNZzYT3J9ChoeTOGxpbiF3i4GJMOPDb81s9gH1WjKR+X1LV+yGJ+5q2GXqzhjvuv6J9d1v2aIPaWuFw4Fp7wRYr52xrDjTVEkJ04Ty0eS92nwsvdFLfCVbOdfDlzjav7g+jAtbb4cVsyGnBHSJleOuw0b6SfBXLZLFPdNHDLpcsAd95vRPq9K1PtNMcQxYxsIIdIKdluWVpsT+oqDSV4tbl+Us6y3NKUfzF22Hwrg4TI8izqhkkp8mQhnoHpWoqVgL2A8nOaD5CQCvoatpxHSPY0WayFzWjuEZAXz1SOs9hOgDmk91nBW9HNzc5epS1sFBVx9Ddg3aUH2B/O72rLwzYekppRNDEWvZexzOPMWOhPYuw23ov6yD8yysP2kpqh+SCojkcBms03NhzPpCzZSux1zg1Ywoz0xk1nvg+eR/gj9blkbtNmKergldURB5ZIGtNyLDIDbQ9pWPvg+eRfgj9blNboJQ2mnLiABKCSTYAcMLQk2tKnEzIxjLWSUvcgt42xcdEGTU4IY85HNJvlNrgi+tjYrJ3RYq4TvpySWPYZAOprmkXI7Lh3oXtvW2kilbHTwua8tdxJHNNw3SwbcaE6rtujwJ2Z9W4ENy8KLqzXILj5NAEcn4X8TuFFLV/hdjA3vt/wBZGbc4R5+mVRFsLfHGfdEDrGxiLQeokPuR4EeK16relf4MSnrFi+RIYBTGSrgY213Sstflo4H9ltDeXtc6mYKeB1pZhd5HONnLTsJWuti2XxCm7pWnw1Xpt3WmXEJyfov4be4MAHtUdlasvjnslkkqtddEmu7eDz2V2bfiFRwwSGjpSv55Rfv5kra0G7Wha0NMBcQLFznOzHvNjZR26OgDKN8ttZpD1dTAANesc1eVQ1WonvcYvCRpaPSw5alJZbILANjIKKWSWAOHEAbYm4YBqQ3r1K1zva+fj8JvrK3GtOb2vn4/Cb6ymjk5XZfoea+ChRiPqSe7zY+mq6Qy1ERc4SuZfMRoA23I95Vp97Og+wP53e1V7dptHTU9GWTzxxu4rnWcbGxDbFW3+d6L+sg/MvL5XKyWM4OtPGh1xzjP7GH72dB9gfzu9qKf/icf2jfFFBzLvVljlUeiMpERQFkLq5oIseR0K7Lo+QNF3EAdp0CA1ntpuz+NPQjvfD6yz/qqBh2JS0sokicWPYfHta4dY7j2r6MJWot7dDGypjfHYPlYTKB12NmuI7T+y1dJqHN8qfUxdbplWubDobG2V2gFdTNmAyk3bI298rhz83X51rve5g+SoZUNHRnblcf/ADZ/628FO7noyKaUkGzpeie2zRe3ipneLhHuigksLuh+GZ/t+N/bdQQap1GF27Fiad+ly++MlM2B2n9z0NW0kXgbxo79rxltb72XxXnulw0y1clQ7XgtOp63yX18L+KogdbkTrz7xz19C3bu2wjgULCR0pyZXdtjo0eA9Kt6pKqEmu8ilpG7pxT7RLBi/wA3l/Cf+gr50p48zmtP0i1p85A/dfReL/N5fwn/AKCvnai+Uj++z9QUfD/lkS8S+aBtf3nqb7ao8Wf9VK7ObAQ0MxmiklcS0ss4ttYkHqHcrQEJVGWosksORpR01UXlR6mod8HzyP8AAH63Kv4bs1JPRzVMTj/p3APYL3c3KCXeYHl3Kwb4Pnkf4I/W5Te59oNLOCLgygEdo4YWkrHXpoyXsZDrVuqlF+5Rdi5KcVbBVxh7HnKL3yscdAXN6x1LfUUYaA1oAAFgBoAO4LRO22zhoqpzQPg5LyRHqsTq3yj2LYu7bar3VBwJXfC04A15vZya7yjkVFrI8yKtj2J9DPlzdMu5Eb5ojlp3dQMjT5SGkeorWK2vvjZ/p4XdkpHiz/C1Qreif4KKWvWL2WLd7CHYlAD1FzvyscR6lg7VR5a6oGvyzzr3m6m91sAdiLSfoRvc3y2DfU4rJ3rYKYqoVAHQqGi5toHtFiD3kWPmTelqNvsOW3pdy8mXTdhIDhzAPove09xzf5Crm00eLMnnkidMIGuc5hD2WDBroL3suu6TH2sL6SR1s54kVzoTyc0d/I+Kv+0nzOf8J/6Ss+bdV7ys59fc060rtOsPt6exqTZ7a+rkq4GPqpXNfKxrgSLEFwuDosre18/H4TfWVXdl/ntP+Mz9QVi3tfPx+E31lX9qjfHC8mZu6UtPLc/NHtsPsDDXUxmlklaRI5lmltrAA9Y71YfeepvtqjxZ/wBV7bo/mDvxn/parus+/UWRskk+hqafTVSri3HqRn8Cb9Z/oRSa5VXmS9S3yYegREUZKFWNvcEnrKbhUzm3zBz2nQvA5AHqN1Z1wuoycJKSOJwU4uLNNQUeMQXYwVdrZbAh4F+wk8+9daLYCurJc9SHsv8AHklN3HqsG31W50srfjZeSSf0KXgIvvJtGFg2EMpYWQxDoxi3e49bj3krLkYHAgi4III7Qea7rgqm228svpJLCNMS7tan3XkER4PFsH3FhHmve3kW5Yog0BrdA0AAdgAsF2XKmtvlbjd5EFGnjTnb5mLicZdDI1ouXRvaB2ktIAWkW7v68WIpnaWtq3T0reNbPkjc+18jXOt22aTb0KknbiaWkEoijYagtjpxHKHyZ3OsA9pbZosDrqpdNZZBPaiDV1Vza3t9Cr/wbGO2p/5B7VM7HYZiTKyN1WZ+EA7PmfmHxTa4v2qUg2vlhimZKzNPBNGxzXyDJadwDSHho6I7wpfBNqDUU00xjDXU5kY4B2ZrjGL9F3WCpbLbHF5isdiGumtSTUnnv9irby9mKmqqY308Je1sWUkECxzk21Pepbdlgk1JDK2ojLC+QOaCQbjIB1eRZFFttxX0bAxl61j3Ps+5hLW3At1+eywMM2tIhq5hI+X3EC1rX2AlGY2luG3F9R/tXDla6uW10/8ASRRqjbzU+r/gmNt9mvd1MWNA4kfThPf1t840WuMD2WxGknZPHTOuw6jM3pNPxmnXrC2Hie1ro308UcTC+rZxBxJOGxugOXNY3drovc7VsGIChLekY85dfk618lrfV1uvK7La4bcZR7bVVZNTzh9CM3j4RJV0TOFE8yMe1/DABdq0g38l1rP+Sq3+jn8B7VtfGNrHxzSxU8DZfcsfGqC5+TKDrlbYG7rLxpttXVMrY6GASfBtmlMj+G2PPazbgG7lJTdbXDCSwR3002zy28/8la3abOVFPWF89PJG3hOAc4WFyW6c1sTGMIjqonQzNzNd4tPU4HqIVbbt/wDBOeYmZm1YpMnE1IzBvE5X6+xS2J7R+56uKB7OhPG9wffUOYLluXst196htdk57muv8E9Kqrr2p5X8mt8Z3X1MDs1N8M0G7S05ZG25XB6/IvOSnxh0Zjc2sLXaEGxuLWIvzsrdNtU98tIHPfCK0A5QWkRtEl43XI5vAsR2FS8O1txWl0Rth7svRN3SANve1tFY59qS3JP+4Kq09Lb2ya/uSkbK7tqls0c8+SJsT2vyk5nuym/IaDxWZvG2VqaqrEkEJe3htbcEDUE6alTs+2NQ2jFYKemczQnLOSQHFob9DndxuOqy8cR2hlFVQsmPCc97jKyN+dmR4DY85LRe7jay5Vtzs3vHmjp00qvYs46MpdJsxisLcsTJ2NvezXgC56+fcvf+C4x21P8AyD2q6ybfNa+riMYz0V3RjN8qG2B1todeS5xXbKSCSW1M18VLwuM4Ps8CUXu1pFjbyrrn2t/Kjjw9KXzspH8Fxjtqf+T/ACuVsT+d6X65/KUXnPt/QvsOTT/uP7lhREWabAREQBERAEREAREQHhXQF8b2C13scwX/APJpH7qow7BOZRQxRuhZUU72ymQN6MjmEkZjzIsbK6rhdxslFYRHOqM3llLm2HkmbM6d8Rkq5onyBocIxHE4dAX1uRfVSOCbOy09NNSl7HMdnbTEAhzWvaQA/ttdWOyWXTum1g4VEE8ruUY7BytZS8F8LJKWKSN7rEZnPZlDhYa2uea6S7uXsD2083RmpjTycRxcc1wWltuTeener6i68RM58NX6FLxTZmqqaZtPKKHotDGvtIXsygAOaep2nJeEe76VpZN7ovUMmbKXEnhljejbL9bKBqr1ZLIr5pYQemg3llTxfZWZ080tLJE0VkXBmDw426s7bddu1eNBsjLRTB9HLDZ8TIpmy5tSywzty9fPRWTFqsxx3HNxsO5VtziTcm5Xz/EeP+DkqlHc8dS7Tw6Nvx5weI2CfwnNLoc7qwVYfY/EzA5L2vfTyKY2x2ZNdExjXBjo5A4ON/inR4uNdQV6YFVkuyE3FrjuU4tHRcR8ZWro9O/7ENmkjU3BlIxbd+6fivEuV44baQBzsjGxABucdZvmOnasnDdn6yCWoe11I8Vb878+e4OS3IC1rq3WSyvc6WMMh8PBPKKPFsJKKaqizwMdVvY9rWBwijyOBNr662XrjOwb6l0srprSERtprEhjBGBYyC3SObMfBXOyWTnzznI8NDGMFAq93MkzZ3SSRCaWUSxubmsBlAex2l8p5+Cz8V2Snmkna2SFsNXwhISHGRojaAco5a2Vwslk58x4av0K7/I1N9V3iisaJzp+o8NX+lBERQlgIiIAiIgCIiAIiIAiIgCIiAIiIAiIgMDFqQyM6PNuo71Wi22hV0XUsHYFg8R4NHWWKxSw/oW6NS6ltxkhMCozm4hFhaw71OrgBcrR0OkjpKVVF5IbbHZLcwiIrpEEREAREQBERAEREAREQBERAEREAREQBERAEREAREQBERAEREAREQBERAEREAREQBERAEREAREQBERAEREAREQB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63500" y="-801688"/>
            <a:ext cx="165735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dirty="0">
              <a:latin typeface="Calibri" pitchFamily="34" charset="0"/>
            </a:endParaRPr>
          </a:p>
        </p:txBody>
      </p:sp>
      <p:pic>
        <p:nvPicPr>
          <p:cNvPr id="7" name="Picture 6" descr="http://3.bp.blogspot.com/_597Km39HXAk/TJDY4m4WKzI/AAAAAAAAH8o/kn4Wa-7Rf2w/s1600/new-twitter-bird-transpar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1656" y="5529944"/>
            <a:ext cx="502587" cy="3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Riksdagen – ESC topp 6</a:t>
            </a:r>
            <a:endParaRPr lang="sv-SE" dirty="0"/>
          </a:p>
        </p:txBody>
      </p:sp>
      <p:pic>
        <p:nvPicPr>
          <p:cNvPr id="4" name="Picture 2" descr="D:\Dropbox\Projekt\Novus egna mätningar\Almedalen 2013\Ullman\Mikael DA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3" y="4689956"/>
            <a:ext cx="96043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044067" y="1060549"/>
            <a:ext cx="30445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33</a:t>
            </a:r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Mikael Damberg (S)</a:t>
            </a:r>
          </a:p>
        </p:txBody>
      </p:sp>
      <p:pic>
        <p:nvPicPr>
          <p:cNvPr id="8" name="Picture 2" descr="D:\Dropbox\Projekt\Novus egna mätningar\Almedalen 2013\Ullman\Danmark placeri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71" y="4567987"/>
            <a:ext cx="1712745" cy="10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2659823" y="1059154"/>
            <a:ext cx="15135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42%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Danmark</a:t>
            </a:r>
          </a:p>
        </p:txBody>
      </p:sp>
      <p:pic>
        <p:nvPicPr>
          <p:cNvPr id="12" name="Picture 1" descr="D:\Dropbox\Projekt\Novus egna mätningar\Almedalen 2013\Ullman\Anna kindberg bat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" y="1367935"/>
            <a:ext cx="960437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2340569" y="2496771"/>
            <a:ext cx="2152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defRPr sz="3600">
                <a:ln w="158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 dirty="0">
                <a:ln w="12700">
                  <a:solidFill>
                    <a:schemeClr val="bg1"/>
                  </a:solidFill>
                </a:ln>
              </a:rPr>
              <a:t>32%</a:t>
            </a:r>
          </a:p>
          <a:p>
            <a:r>
              <a:rPr lang="sv-SE" sz="2800" dirty="0" smtClean="0">
                <a:ln w="12700">
                  <a:solidFill>
                    <a:schemeClr val="bg1"/>
                  </a:solidFill>
                </a:ln>
              </a:rPr>
              <a:t>A-K </a:t>
            </a:r>
            <a:r>
              <a:rPr lang="sv-SE" sz="2800" dirty="0" err="1" smtClean="0">
                <a:ln w="12700">
                  <a:solidFill>
                    <a:schemeClr val="bg1"/>
                  </a:solidFill>
                </a:ln>
              </a:rPr>
              <a:t>Batra</a:t>
            </a:r>
            <a:r>
              <a:rPr lang="sv-SE" sz="2800" dirty="0" smtClean="0">
                <a:ln w="12700">
                  <a:solidFill>
                    <a:schemeClr val="bg1"/>
                  </a:solidFill>
                </a:ln>
              </a:rPr>
              <a:t> (M)</a:t>
            </a:r>
            <a:endParaRPr lang="sv-SE" sz="2800" dirty="0">
              <a:ln w="12700">
                <a:solidFill>
                  <a:schemeClr val="bg1"/>
                </a:solidFill>
              </a:ln>
            </a:endParaRPr>
          </a:p>
        </p:txBody>
      </p:sp>
      <p:pic>
        <p:nvPicPr>
          <p:cNvPr id="14" name="Picture 7" descr="D:\Dropbox\Projekt\Novus egna mätningar\Almedalen 2013\Ullman\Grekland placering 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8" y="2865933"/>
            <a:ext cx="1710177" cy="11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2659823" y="3975786"/>
            <a:ext cx="1504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defRPr sz="3600">
                <a:ln w="158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 dirty="0" smtClean="0">
                <a:ln w="12700">
                  <a:solidFill>
                    <a:schemeClr val="bg1"/>
                  </a:solidFill>
                </a:ln>
              </a:rPr>
              <a:t>25%</a:t>
            </a:r>
            <a:endParaRPr lang="sv-SE" dirty="0">
              <a:ln w="12700">
                <a:solidFill>
                  <a:schemeClr val="bg1"/>
                </a:solidFill>
              </a:ln>
            </a:endParaRPr>
          </a:p>
          <a:p>
            <a:r>
              <a:rPr lang="sv-SE" sz="2800" dirty="0" smtClean="0">
                <a:ln w="12700">
                  <a:solidFill>
                    <a:schemeClr val="bg1"/>
                  </a:solidFill>
                </a:ln>
              </a:rPr>
              <a:t>Grekland</a:t>
            </a:r>
            <a:endParaRPr lang="sv-SE" sz="2800" dirty="0">
              <a:ln w="12700">
                <a:solidFill>
                  <a:schemeClr val="bg1"/>
                </a:solidFill>
              </a:ln>
            </a:endParaRPr>
          </a:p>
        </p:txBody>
      </p:sp>
      <p:pic>
        <p:nvPicPr>
          <p:cNvPr id="16" name="Picture 4" descr="D:\Dropbox\Projekt\Novus egna mätningar\Almedalen 2013\Ullman\Björn sö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1" y="3129190"/>
            <a:ext cx="95885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5310901" y="2530311"/>
            <a:ext cx="2584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29%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Björn Söder (SD)</a:t>
            </a:r>
          </a:p>
        </p:txBody>
      </p:sp>
      <p:pic>
        <p:nvPicPr>
          <p:cNvPr id="18" name="Picture 5" descr="D:\Dropbox\Projekt\Novus egna mätningar\Almedalen 2013\Ullman\Norge placering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90" y="1367935"/>
            <a:ext cx="1754712" cy="9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ruta 18"/>
          <p:cNvSpPr txBox="1"/>
          <p:nvPr/>
        </p:nvSpPr>
        <p:spPr>
          <a:xfrm>
            <a:off x="2876998" y="5342893"/>
            <a:ext cx="1069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23%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Norge</a:t>
            </a:r>
          </a:p>
        </p:txBody>
      </p:sp>
      <p:sp>
        <p:nvSpPr>
          <p:cNvPr id="20" name="Rektangel 19"/>
          <p:cNvSpPr/>
          <p:nvPr/>
        </p:nvSpPr>
        <p:spPr>
          <a:xfrm>
            <a:off x="1478707" y="1048272"/>
            <a:ext cx="162763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21" name="Rektangel 20"/>
          <p:cNvSpPr/>
          <p:nvPr/>
        </p:nvSpPr>
        <p:spPr>
          <a:xfrm>
            <a:off x="4767945" y="1059154"/>
            <a:ext cx="107768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2:</a:t>
            </a:r>
            <a:b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4:</a:t>
            </a:r>
          </a:p>
        </p:txBody>
      </p:sp>
    </p:spTree>
    <p:extLst>
      <p:ext uri="{BB962C8B-B14F-4D97-AF65-F5344CB8AC3E}">
        <p14:creationId xmlns:p14="http://schemas.microsoft.com/office/powerpoint/2010/main" val="22723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25521 -1.11111E-6 C -0.3698 -1.11111E-6 -0.51042 -0.13842 -0.51042 -0.25069 L -0.51042 -0.5011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1" y="-2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8819 -3.33333E-6 C 0.41736 -3.33333E-6 0.57639 -0.14189 0.57639 -0.25694 L 0.57639 -0.51365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9" y="-2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14114 -4.07407E-6 C 0.20434 -4.07407E-6 0.28229 0.04908 0.28229 0.08936 L 0.28229 0.1787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8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28802 2.96296E-6 C 0.41719 2.96296E-6 0.57622 -0.02176 0.57622 -0.03935 L 0.57622 -0.07801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-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0.0875 C 1.38889E-6 0.12662 -0.14132 0.17523 -0.25625 0.17523 L -0.5125 0.1752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87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1.38889E-6 0.30486 C 1.38889E-6 0.44143 -0.14132 0.60972 -0.25625 0.60972 L -0.5125 0.60972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53000"/>
                    </a14:imgEffect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" y="1586374"/>
            <a:ext cx="7223376" cy="401568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793740" y="1376115"/>
            <a:ext cx="7591335" cy="4436198"/>
          </a:xfrm>
          <a:prstGeom prst="rect">
            <a:avLst/>
          </a:prstGeom>
          <a:gradFill>
            <a:gsLst>
              <a:gs pos="1000">
                <a:schemeClr val="bg1">
                  <a:alpha val="0"/>
                </a:schemeClr>
              </a:gs>
              <a:gs pos="58000">
                <a:schemeClr val="bg1">
                  <a:alpha val="71000"/>
                </a:schemeClr>
              </a:gs>
              <a:gs pos="98000">
                <a:schemeClr val="bg1">
                  <a:alpha val="5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God kännedom om folkvalda politiker?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895191" y="1931704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 33%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612151" y="3183590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Nej 59%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8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53000"/>
                    </a14:imgEffect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" y="1586374"/>
            <a:ext cx="7223376" cy="401568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26398" y="1376115"/>
            <a:ext cx="7591335" cy="4436198"/>
          </a:xfrm>
          <a:prstGeom prst="rect">
            <a:avLst/>
          </a:prstGeom>
          <a:gradFill>
            <a:gsLst>
              <a:gs pos="1000">
                <a:schemeClr val="bg1">
                  <a:alpha val="0"/>
                </a:schemeClr>
              </a:gs>
              <a:gs pos="58000">
                <a:schemeClr val="bg1">
                  <a:alpha val="71000"/>
                </a:schemeClr>
              </a:gs>
              <a:gs pos="98000">
                <a:schemeClr val="bg1">
                  <a:alpha val="5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Skulle du vilja ha bättre kunskap?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895191" y="1931704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 45%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612151" y="3183590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Nej 39%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53000"/>
                    </a14:imgEffect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" y="1586374"/>
            <a:ext cx="7223376" cy="401568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37284" y="1376115"/>
            <a:ext cx="7591335" cy="4436198"/>
          </a:xfrm>
          <a:prstGeom prst="rect">
            <a:avLst/>
          </a:prstGeom>
          <a:gradFill>
            <a:gsLst>
              <a:gs pos="1000">
                <a:schemeClr val="bg1">
                  <a:alpha val="0"/>
                </a:schemeClr>
              </a:gs>
              <a:gs pos="58000">
                <a:schemeClr val="bg1">
                  <a:alpha val="71000"/>
                </a:schemeClr>
              </a:gs>
              <a:gs pos="98000">
                <a:schemeClr val="bg1">
                  <a:alpha val="5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Bättre eller sämre kännedom på riksnivå?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699243" y="1931704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Bättre 62%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623037" y="3183590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Sämre 18%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4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576191" y="2338668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Stockholm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87073" y="3634098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Hela riket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39977683"/>
              </p:ext>
            </p:extLst>
          </p:nvPr>
        </p:nvGraphicFramePr>
        <p:xfrm>
          <a:off x="722377" y="2205476"/>
          <a:ext cx="75868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ubrik 1"/>
          <p:cNvSpPr txBox="1">
            <a:spLocks/>
          </p:cNvSpPr>
          <p:nvPr/>
        </p:nvSpPr>
        <p:spPr>
          <a:xfrm>
            <a:off x="444522" y="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ts val="60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Kommunpolitiker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990599" y="1142773"/>
            <a:ext cx="7260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/>
              <a:t>”Ungefär </a:t>
            </a:r>
            <a:r>
              <a:rPr lang="sv-SE" sz="3200" dirty="0"/>
              <a:t>hur många politiker i din hemkommun kan du säga namnet på</a:t>
            </a:r>
            <a:r>
              <a:rPr lang="sv-SE" sz="3200" dirty="0" smtClean="0"/>
              <a:t>?”</a:t>
            </a:r>
            <a:endParaRPr lang="sv-SE" sz="3200" dirty="0"/>
          </a:p>
        </p:txBody>
      </p:sp>
      <p:sp>
        <p:nvSpPr>
          <p:cNvPr id="13" name="Rektangel 12"/>
          <p:cNvSpPr/>
          <p:nvPr/>
        </p:nvSpPr>
        <p:spPr>
          <a:xfrm>
            <a:off x="5878286" y="2348052"/>
            <a:ext cx="20218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3,4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889168" y="3643482"/>
            <a:ext cx="20218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5,2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1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4" grpId="0"/>
      <p:bldP spid="14" grpId="1"/>
      <p:bldGraphic spid="16" grpId="0" uiExpand="1">
        <p:bldSub>
          <a:bldChart bld="category"/>
        </p:bldSub>
      </p:bldGraphic>
      <p:bldP spid="13" grpId="0"/>
      <p:bldP spid="1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Quiz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4212" y="1482494"/>
            <a:ext cx="6914017" cy="513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800" dirty="0" smtClean="0"/>
              <a:t>Sätt rätt partibeteckning på politikern</a:t>
            </a:r>
          </a:p>
        </p:txBody>
      </p:sp>
      <p:pic>
        <p:nvPicPr>
          <p:cNvPr id="4" name="Picture 10" descr="D:\Dropbox\Projekt\Novus egna mätningar\Almedalen 2013\Vem tar vem\V-log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859" y="2302240"/>
            <a:ext cx="493064" cy="4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D:\Dropbox\Projekt\Novus egna mätningar\Almedalen 2013\Vem tar vem\C-logg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4588" y="2213288"/>
            <a:ext cx="672774" cy="5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:\Dropbox\Projekt\Novus egna mätningar\Almedalen 2013\Vem tar vem\fp-log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600" y="2918540"/>
            <a:ext cx="864015" cy="45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D:\Dropbox\Projekt\Novus egna mätningar\Almedalen 2013\Vem tar vem\mp-log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623" y="2996047"/>
            <a:ext cx="499966" cy="43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:\Dropbox\Projekt\Novus egna mätningar\Almedalen 2013\Vem tar vem\S-logg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353" y="2283488"/>
            <a:ext cx="526100" cy="5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D:\Dropbox\Projekt\Novus egna mätningar\Almedalen 2013\Vem tar vem\m-log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302" y="2300239"/>
            <a:ext cx="808562" cy="3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D:\Dropbox\Projekt\Novus egna mätningar\Almedalen 2013\Vem tar vem\sd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738" y="3005149"/>
            <a:ext cx="432082" cy="4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D:\Dropbox\Projekt\Novus egna mätningar\Almedalen 2013\Vem tar vem\kd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361" y="2985709"/>
            <a:ext cx="427030" cy="4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 16"/>
          <p:cNvGrpSpPr/>
          <p:nvPr/>
        </p:nvGrpSpPr>
        <p:grpSpPr>
          <a:xfrm>
            <a:off x="850879" y="2122948"/>
            <a:ext cx="1080475" cy="1446550"/>
            <a:chOff x="4963880" y="1452720"/>
            <a:chExt cx="1080475" cy="1446550"/>
          </a:xfrm>
        </p:grpSpPr>
        <p:pic>
          <p:nvPicPr>
            <p:cNvPr id="13" name="Picture 1" descr="D:\Dropbox\Projekt\Novus egna mätningar\Almedalen 2013\Ullman\Anna kindberg batr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utout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296" y="1500443"/>
              <a:ext cx="960437" cy="127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ktangel 13"/>
            <p:cNvSpPr/>
            <p:nvPr/>
          </p:nvSpPr>
          <p:spPr>
            <a:xfrm>
              <a:off x="4963880" y="1452720"/>
              <a:ext cx="1080475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8800" b="1" dirty="0" smtClean="0">
                  <a:ln w="2540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  <a:endParaRPr lang="sv-SE" sz="8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15" name="Rektangel 14"/>
          <p:cNvSpPr/>
          <p:nvPr/>
        </p:nvSpPr>
        <p:spPr>
          <a:xfrm>
            <a:off x="752905" y="3903995"/>
            <a:ext cx="5020018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008080"/>
              </a:buClr>
              <a:buSzPct val="110000"/>
              <a:buFont typeface="Wingdings" pitchFamily="2" charset="2"/>
              <a:buNone/>
            </a:pPr>
            <a:r>
              <a:rPr lang="sv-SE" sz="2800" dirty="0"/>
              <a:t>Sätt rätt land på ECS deltagaren</a:t>
            </a:r>
          </a:p>
        </p:txBody>
      </p:sp>
      <p:grpSp>
        <p:nvGrpSpPr>
          <p:cNvPr id="19" name="Grupp 18"/>
          <p:cNvGrpSpPr/>
          <p:nvPr/>
        </p:nvGrpSpPr>
        <p:grpSpPr>
          <a:xfrm>
            <a:off x="813086" y="4347882"/>
            <a:ext cx="1754712" cy="1446550"/>
            <a:chOff x="976376" y="4347882"/>
            <a:chExt cx="1754712" cy="1446550"/>
          </a:xfrm>
        </p:grpSpPr>
        <p:pic>
          <p:nvPicPr>
            <p:cNvPr id="16" name="Picture 5" descr="D:\Dropbox\Projekt\Novus egna mätningar\Almedalen 2013\Ullman\Norge placering 4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76" y="4568103"/>
              <a:ext cx="1754712" cy="98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ktangel 17"/>
            <p:cNvSpPr/>
            <p:nvPr/>
          </p:nvSpPr>
          <p:spPr>
            <a:xfrm>
              <a:off x="1302608" y="4347882"/>
              <a:ext cx="1080475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8800" b="1" dirty="0" smtClean="0">
                  <a:ln w="2540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  <a:endParaRPr lang="sv-SE" sz="8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pic>
        <p:nvPicPr>
          <p:cNvPr id="12290" name="Picture 2" descr="D:\Dropbox\Projekt\Novus egna mätningar\Almedalen 2013\Ullman\Flaggor_Danmark_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81" y="5554373"/>
            <a:ext cx="1399016" cy="8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ropbox\Projekt\Novus egna mätningar\Almedalen 2013\Ullman\greklands-flagg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73" y="5520928"/>
            <a:ext cx="1388713" cy="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Dropbox\Projekt\Novus egna mätningar\Almedalen 2013\Ullman\italiens-flagg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57" y="4411655"/>
            <a:ext cx="1462630" cy="9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Dropbox\Projekt\Novus egna mätningar\Almedalen 2013\Ullman\norges-flagga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81" y="4411654"/>
            <a:ext cx="1399016" cy="10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Borgarråd </a:t>
            </a:r>
            <a:r>
              <a:rPr lang="sv-SE" dirty="0"/>
              <a:t>S</a:t>
            </a:r>
            <a:r>
              <a:rPr lang="sv-SE" dirty="0" smtClean="0"/>
              <a:t>tockholm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478707" y="1048272"/>
            <a:ext cx="162763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7:</a:t>
            </a:r>
          </a:p>
        </p:txBody>
      </p:sp>
      <p:sp>
        <p:nvSpPr>
          <p:cNvPr id="5" name="Rektangel 4"/>
          <p:cNvSpPr/>
          <p:nvPr/>
        </p:nvSpPr>
        <p:spPr>
          <a:xfrm>
            <a:off x="4767945" y="1059154"/>
            <a:ext cx="107768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2:</a:t>
            </a:r>
            <a:b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4:</a:t>
            </a:r>
          </a:p>
          <a:p>
            <a:pPr algn="ctr"/>
            <a:endParaRPr lang="sv-SE" sz="4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6:</a:t>
            </a:r>
          </a:p>
          <a:p>
            <a:pPr algn="ctr"/>
            <a:endParaRPr lang="sv-SE" sz="4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7742"/>
              </p:ext>
            </p:extLst>
          </p:nvPr>
        </p:nvGraphicFramePr>
        <p:xfrm>
          <a:off x="9412512" y="1228733"/>
          <a:ext cx="18542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Daniel Helldén (MP)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Miljöpartiet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78%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40178"/>
              </p:ext>
            </p:extLst>
          </p:nvPr>
        </p:nvGraphicFramePr>
        <p:xfrm>
          <a:off x="9412512" y="2829622"/>
          <a:ext cx="18542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Sten Nordin (M)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Moderaterna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68%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28%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33530"/>
              </p:ext>
            </p:extLst>
          </p:nvPr>
        </p:nvGraphicFramePr>
        <p:xfrm>
          <a:off x="9412512" y="4209399"/>
          <a:ext cx="18542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Ulla Hamilton (M)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Moderaterna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20%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70%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68722"/>
              </p:ext>
            </p:extLst>
          </p:nvPr>
        </p:nvGraphicFramePr>
        <p:xfrm>
          <a:off x="9412512" y="5591898"/>
          <a:ext cx="18542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Roger </a:t>
                      </a:r>
                      <a:r>
                        <a:rPr lang="sv-SE" sz="1000" u="none" strike="noStrike" dirty="0" err="1">
                          <a:effectLst/>
                        </a:rPr>
                        <a:t>Mogert</a:t>
                      </a:r>
                      <a:r>
                        <a:rPr lang="sv-SE" sz="1000" u="none" strike="noStrike" dirty="0">
                          <a:effectLst/>
                        </a:rPr>
                        <a:t> (S)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Socialdemokraterna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 smtClean="0">
                          <a:effectLst/>
                        </a:rPr>
                        <a:t>76</a:t>
                      </a:r>
                      <a:r>
                        <a:rPr lang="sv-SE" sz="1000" u="none" strike="noStrike" dirty="0">
                          <a:effectLst/>
                        </a:rPr>
                        <a:t>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34299"/>
              </p:ext>
            </p:extLst>
          </p:nvPr>
        </p:nvGraphicFramePr>
        <p:xfrm>
          <a:off x="-2124529" y="1248475"/>
          <a:ext cx="18542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Lotta Edholm (FP)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Folkpartiet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31%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48%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01505"/>
              </p:ext>
            </p:extLst>
          </p:nvPr>
        </p:nvGraphicFramePr>
        <p:xfrm>
          <a:off x="-2102759" y="2799677"/>
          <a:ext cx="18542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Per Ankersjö (C) 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Centerpartiet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25%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65%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83554"/>
              </p:ext>
            </p:extLst>
          </p:nvPr>
        </p:nvGraphicFramePr>
        <p:xfrm>
          <a:off x="-2102759" y="4221395"/>
          <a:ext cx="18542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Karin </a:t>
                      </a:r>
                      <a:r>
                        <a:rPr lang="sv-SE" sz="1000" u="none" strike="noStrike" dirty="0" err="1">
                          <a:effectLst/>
                        </a:rPr>
                        <a:t>Wanngård</a:t>
                      </a:r>
                      <a:r>
                        <a:rPr lang="sv-SE" sz="1000" u="none" strike="noStrike" dirty="0">
                          <a:effectLst/>
                        </a:rPr>
                        <a:t> (S)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Socialdemokraterna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74%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2307"/>
              </p:ext>
            </p:extLst>
          </p:nvPr>
        </p:nvGraphicFramePr>
        <p:xfrm>
          <a:off x="-2102759" y="5696204"/>
          <a:ext cx="1854200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</a:tblGrid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Madeleine Sjöstedt (FP)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Folkpartiet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17%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67%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1265" name="Picture 1" descr="D:\Dropbox\Projekt\Novus egna mätningar\Almedalen 2013\Ullman\lotta edholm borgarrå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7" y="1127358"/>
            <a:ext cx="857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Dropbox\Projekt\Novus egna mätningar\Almedalen 2013\Ullman\per ankersjö borgarrå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2" y="2466302"/>
            <a:ext cx="962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Dropbox\Projekt\Novus egna mätningar\Almedalen 2013\Ullman\Karin wanngård borarrå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5" y="3859445"/>
            <a:ext cx="952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Dropbox\Projekt\Novus egna mätningar\Almedalen 2013\Ullman\Madeleine Sjöstedt borarrå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9" y="5174801"/>
            <a:ext cx="11049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Dropbox\Projekt\Novus egna mätningar\Almedalen 2013\Ullman\Daniel Helldén borgarrå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82675"/>
            <a:ext cx="857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Dropbox\Projekt\Novus egna mätningar\Almedalen 2013\Ullman\Sten Nordin borarrå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82" y="2432497"/>
            <a:ext cx="10096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Dropbox\Projekt\Novus egna mätningar\Almedalen 2013\Ullman\Ulla Hamilton borgarrå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3783009"/>
            <a:ext cx="962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:\Dropbox\Projekt\Novus egna mätningar\Almedalen 2013\Ullman\Roger Mogert borgarrå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69" y="5110163"/>
            <a:ext cx="962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ruta 21"/>
          <p:cNvSpPr txBox="1"/>
          <p:nvPr/>
        </p:nvSpPr>
        <p:spPr>
          <a:xfrm>
            <a:off x="5167690" y="1328952"/>
            <a:ext cx="27652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defRPr sz="3600">
                <a:ln w="158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 dirty="0" smtClean="0">
                <a:ln w="12700">
                  <a:solidFill>
                    <a:schemeClr val="bg1"/>
                  </a:solidFill>
                </a:ln>
              </a:rPr>
              <a:t>31%</a:t>
            </a:r>
            <a:endParaRPr lang="sv-SE" dirty="0">
              <a:ln w="12700">
                <a:solidFill>
                  <a:schemeClr val="bg1"/>
                </a:solidFill>
              </a:ln>
            </a:endParaRPr>
          </a:p>
          <a:p>
            <a:r>
              <a:rPr lang="sv-SE" sz="2800" dirty="0" smtClean="0">
                <a:ln w="12700">
                  <a:solidFill>
                    <a:schemeClr val="bg1"/>
                  </a:solidFill>
                </a:ln>
              </a:rPr>
              <a:t>Lotta Edholm (FP)</a:t>
            </a:r>
            <a:endParaRPr lang="sv-SE" sz="28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2079769" y="1324053"/>
            <a:ext cx="2524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68%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Sten Nordin (M)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2091025" y="2823745"/>
            <a:ext cx="25017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 Ankersjö (C)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119792" y="2851583"/>
            <a:ext cx="2781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Ulla Hamilton (M)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546125" y="4173887"/>
            <a:ext cx="3653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Madeleine Sjöstedt (FP)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046777" y="4173887"/>
            <a:ext cx="29775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Karin </a:t>
            </a:r>
            <a:r>
              <a:rPr lang="sv-SE" sz="2800" dirty="0" err="1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Wanngård</a:t>
            </a:r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(S)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052599" y="5453100"/>
            <a:ext cx="2662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Roger </a:t>
            </a:r>
            <a:r>
              <a:rPr lang="sv-SE" sz="2800" dirty="0" err="1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Mogert</a:t>
            </a:r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(S)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4859757" y="5492304"/>
            <a:ext cx="31053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Daniel Helldén (MP)</a:t>
            </a:r>
          </a:p>
        </p:txBody>
      </p:sp>
    </p:spTree>
    <p:extLst>
      <p:ext uri="{BB962C8B-B14F-4D97-AF65-F5344CB8AC3E}">
        <p14:creationId xmlns:p14="http://schemas.microsoft.com/office/powerpoint/2010/main" val="33179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27969 -4.07407E-6 C -0.40521 -4.07407E-6 -0.55938 -0.05254 -0.55938 -0.09513 L -0.55938 -0.19027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95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3.7037E-6 L 0.29462 3.7037E-6 C 0.42691 3.7037E-6 0.58924 0.00162 0.58924 0.00301 L 0.58924 0.0062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2" y="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3.33333E-6 L 0.13194 3.33333E-6 C 0.19132 3.33333E-6 0.26423 -0.00278 0.26423 -0.0051 L 0.26423 -0.00973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-4.81481E-6 L -0.11615 -4.81481E-6 C -0.16823 -4.81481E-6 -0.23212 -0.05439 -0.23212 -0.09861 L -0.23212 -0.19699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8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94444E-6 -4.07407E-6 L 0.13177 -4.07407E-6 C 0.19097 -4.07407E-6 0.26371 -0.04699 0.26371 -0.08495 L 0.26371 -0.1696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84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61111E-6 4.07407E-6 L 0.29671 4.07407E-6 C 0.43021 4.07407E-6 0.59393 0.00601 0.59393 0.01111 L 0.59393 0.02222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11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33333E-6 -3.33333E-6 L -0.27917 -3.33333E-6 C -0.40452 -3.33333E-6 -0.55834 0.01482 -0.55834 0.02709 L -0.55834 0.05417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27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1.94444E-6 -4.81481E-6 L -0.11545 -4.81481E-6 C -0.16736 -4.81481E-6 -0.2309 0.17686 -0.2309 0.32061 L -0.2309 0.64144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Kännedom Gruppledare riksdagen</a:t>
            </a:r>
            <a:endParaRPr lang="sv-SE" dirty="0"/>
          </a:p>
        </p:txBody>
      </p:sp>
      <p:pic>
        <p:nvPicPr>
          <p:cNvPr id="9217" name="Picture 1" descr="D:\Dropbox\Projekt\Novus egna mätningar\Almedalen 2013\Ullman\Anna kindberg ba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4" y="1328050"/>
            <a:ext cx="960437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ropbox\Projekt\Novus egna mätningar\Almedalen 2013\Ullman\Mikael DA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3" y="2607575"/>
            <a:ext cx="96043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ropbox\Projekt\Novus egna mätningar\Almedalen 2013\Ullman\Johan Pehr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4" y="3887100"/>
            <a:ext cx="96043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44421"/>
              </p:ext>
            </p:extLst>
          </p:nvPr>
        </p:nvGraphicFramePr>
        <p:xfrm>
          <a:off x="-2553746" y="640892"/>
          <a:ext cx="2293030" cy="140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336"/>
                <a:gridCol w="567347"/>
                <a:gridCol w="567347"/>
              </a:tblGrid>
              <a:tr h="1239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Anna Kindberg </a:t>
                      </a:r>
                      <a:r>
                        <a:rPr lang="sv-SE" sz="900" u="none" strike="noStrike" dirty="0" err="1">
                          <a:effectLst/>
                        </a:rPr>
                        <a:t>Batra</a:t>
                      </a:r>
                      <a:r>
                        <a:rPr lang="sv-SE" sz="900" u="none" strike="noStrike" dirty="0">
                          <a:effectLst/>
                        </a:rPr>
                        <a:t> (m)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Moderaterna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31%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32%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Folkpartiet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9%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Centerpartiet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Kristdemokraterna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Socialdemokraterna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7%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Vänsterpartiet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Miljöpartiet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Sverigedemokraterna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Vet ej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49%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54%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70043"/>
              </p:ext>
            </p:extLst>
          </p:nvPr>
        </p:nvGraphicFramePr>
        <p:xfrm>
          <a:off x="-2553632" y="2156501"/>
          <a:ext cx="2293030" cy="140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336"/>
                <a:gridCol w="567347"/>
                <a:gridCol w="567347"/>
              </a:tblGrid>
              <a:tr h="88536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Mikael Damberg (s)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Moderaterna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Folkpartiet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Centerpartiet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Kristdemokraterna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Socialdemokraterna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40%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33%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Vänsterpartiet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Miljöpartiet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Sverigedemokraterna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Vet ej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49%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57%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23599"/>
              </p:ext>
            </p:extLst>
          </p:nvPr>
        </p:nvGraphicFramePr>
        <p:xfrm>
          <a:off x="-2553632" y="3726070"/>
          <a:ext cx="2293030" cy="140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336"/>
                <a:gridCol w="567347"/>
                <a:gridCol w="567347"/>
              </a:tblGrid>
              <a:tr h="88536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Johan Pehrson(fp)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Moderaterna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Folkpartiet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11%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17%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Centerpartiet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Kristdemokraterna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Socialdemokraterna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Vänsterpartiet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Miljöpartiet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Sverigedemokraterna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7%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Vet ej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70%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72%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</a:tbl>
          </a:graphicData>
        </a:graphic>
      </p:graphicFrame>
      <p:pic>
        <p:nvPicPr>
          <p:cNvPr id="9220" name="Picture 4" descr="D:\Dropbox\Projekt\Novus egna mätningar\Almedalen 2013\Ullman\Björn sö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8" y="5166625"/>
            <a:ext cx="95885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37737"/>
              </p:ext>
            </p:extLst>
          </p:nvPr>
        </p:nvGraphicFramePr>
        <p:xfrm>
          <a:off x="-2553632" y="5268893"/>
          <a:ext cx="2293030" cy="140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336"/>
                <a:gridCol w="567347"/>
                <a:gridCol w="567347"/>
              </a:tblGrid>
              <a:tr h="88536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Björn Söder (sd)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Moderaterna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10%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Folkpartiet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1%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Centerpartiet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Kristdemokraterna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Socialdemokraterna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Vänsterpartiet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Miljöpartiet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Sverigedemokraterna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22%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29%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  <a:tr h="8853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Vet ej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2497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60%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65%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541" marR="3541" marT="3541" marB="0" anchor="b"/>
                </a:tc>
              </a:tr>
            </a:tbl>
          </a:graphicData>
        </a:graphic>
      </p:graphicFrame>
      <p:pic>
        <p:nvPicPr>
          <p:cNvPr id="9221" name="Picture 5" descr="D:\Dropbox\Projekt\Novus egna mätningar\Almedalen 2013\Ullman\Anders W Jonss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37" y="1280005"/>
            <a:ext cx="96043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33380"/>
              </p:ext>
            </p:extLst>
          </p:nvPr>
        </p:nvGraphicFramePr>
        <p:xfrm>
          <a:off x="9350090" y="1003712"/>
          <a:ext cx="2820685" cy="141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4881"/>
                <a:gridCol w="697902"/>
                <a:gridCol w="697902"/>
              </a:tblGrid>
              <a:tr h="14156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Anders W Jonsson (C) 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Moderaterna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3%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Folkpartiet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Centerpartiet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8%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10%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Kristdemokraterna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Socialdemokraterna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Vänsterpartiet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-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Miljöpartiet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Sverigedemokraterna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Vet ej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79%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82%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</a:tbl>
          </a:graphicData>
        </a:graphic>
      </p:graphicFrame>
      <p:pic>
        <p:nvPicPr>
          <p:cNvPr id="9222" name="Picture 6" descr="D:\Dropbox\Projekt\Novus egna mätningar\Almedalen 2013\Ullman\Hans Lin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37" y="3839055"/>
            <a:ext cx="96043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21244"/>
              </p:ext>
            </p:extLst>
          </p:nvPr>
        </p:nvGraphicFramePr>
        <p:xfrm>
          <a:off x="9732375" y="3828170"/>
          <a:ext cx="2438400" cy="141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768"/>
                <a:gridCol w="603316"/>
                <a:gridCol w="603316"/>
              </a:tblGrid>
              <a:tr h="101116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Hans Linde (V)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>
                          <a:effectLst/>
                        </a:rPr>
                        <a:t>Moderaterna</a:t>
                      </a:r>
                      <a:endParaRPr lang="sv-SE" sz="9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>
                          <a:effectLst/>
                        </a:rPr>
                        <a:t>Folkpartiet</a:t>
                      </a:r>
                      <a:endParaRPr lang="sv-SE" sz="9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>
                          <a:effectLst/>
                        </a:rPr>
                        <a:t>Centerpartiet</a:t>
                      </a:r>
                      <a:endParaRPr lang="sv-SE" sz="9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>
                          <a:effectLst/>
                        </a:rPr>
                        <a:t>Kristdemokraterna</a:t>
                      </a:r>
                      <a:endParaRPr lang="sv-SE" sz="9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>
                          <a:effectLst/>
                        </a:rPr>
                        <a:t>Socialdemokraterna</a:t>
                      </a:r>
                      <a:endParaRPr lang="sv-SE" sz="9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>
                          <a:effectLst/>
                        </a:rPr>
                        <a:t>Vänsterpartiet</a:t>
                      </a:r>
                      <a:endParaRPr lang="sv-SE" sz="9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>
                          <a:effectLst/>
                        </a:rPr>
                        <a:t>Miljöpartiet</a:t>
                      </a:r>
                      <a:endParaRPr lang="sv-SE" sz="9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2%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Sverigedemokraterna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Vet ej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81%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83%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</a:tbl>
          </a:graphicData>
        </a:graphic>
      </p:graphicFrame>
      <p:pic>
        <p:nvPicPr>
          <p:cNvPr id="9223" name="Picture 7" descr="D:\Dropbox\Projekt\Novus egna mätningar\Almedalen 2013\Ullman\Emma Henriks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048250"/>
            <a:ext cx="96043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92881"/>
              </p:ext>
            </p:extLst>
          </p:nvPr>
        </p:nvGraphicFramePr>
        <p:xfrm>
          <a:off x="9543537" y="5390997"/>
          <a:ext cx="2820685" cy="141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4881"/>
                <a:gridCol w="697902"/>
                <a:gridCol w="697902"/>
              </a:tblGrid>
              <a:tr h="141563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Emma Henriksson (KD)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Moderaterna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Folkpartiet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Centerpartiet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Kristdemokraterna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4%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Socialdemokraterna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Vänsterpartiet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Miljöpartiet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Sverigedemokraterna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Vet ej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81%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84%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</a:tbl>
          </a:graphicData>
        </a:graphic>
      </p:graphicFrame>
      <p:pic>
        <p:nvPicPr>
          <p:cNvPr id="9224" name="Picture 8" descr="D:\Dropbox\Projekt\Novus egna mätningar\Almedalen 2013\Ullman\Mehmet Kapl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559530"/>
            <a:ext cx="96043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7691"/>
              </p:ext>
            </p:extLst>
          </p:nvPr>
        </p:nvGraphicFramePr>
        <p:xfrm>
          <a:off x="9438456" y="2416120"/>
          <a:ext cx="2820685" cy="141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4881"/>
                <a:gridCol w="697902"/>
                <a:gridCol w="697902"/>
              </a:tblGrid>
              <a:tr h="101116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 dirty="0">
                          <a:effectLst/>
                        </a:rPr>
                        <a:t>Mehmet Kaplan (S)</a:t>
                      </a:r>
                      <a:endParaRPr lang="sv-SE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Moderaterna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Folkpartiet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Centerpartiet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Kristdemokraterna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Socialdemokraterna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12%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10%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Vänsterpartiet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Miljöpartiet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7%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Sverigedemokraterna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0%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  <a:tr h="10111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u="none" strike="noStrike" dirty="0">
                          <a:effectLst/>
                        </a:rPr>
                        <a:t>Vet ej</a:t>
                      </a:r>
                      <a:endParaRPr lang="sv-SE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48536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67%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74%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045" marR="4045" marT="4045" marB="0" anchor="b"/>
                </a:tc>
              </a:tr>
            </a:tbl>
          </a:graphicData>
        </a:graphic>
      </p:graphicFrame>
      <p:sp>
        <p:nvSpPr>
          <p:cNvPr id="22" name="Rektangel 21"/>
          <p:cNvSpPr/>
          <p:nvPr/>
        </p:nvSpPr>
        <p:spPr>
          <a:xfrm>
            <a:off x="1478707" y="1048272"/>
            <a:ext cx="162763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24" name="Rektangel 23"/>
          <p:cNvSpPr/>
          <p:nvPr/>
        </p:nvSpPr>
        <p:spPr>
          <a:xfrm>
            <a:off x="4767945" y="1059154"/>
            <a:ext cx="107768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2:</a:t>
            </a:r>
            <a:b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4: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797527" y="1394268"/>
            <a:ext cx="3788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defRPr sz="3600">
                <a:ln w="158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 dirty="0">
                <a:ln w="12700">
                  <a:solidFill>
                    <a:schemeClr val="bg1"/>
                  </a:solidFill>
                </a:ln>
              </a:rPr>
              <a:t>32%</a:t>
            </a:r>
          </a:p>
          <a:p>
            <a:r>
              <a:rPr lang="sv-SE" sz="2800" dirty="0">
                <a:ln w="12700">
                  <a:solidFill>
                    <a:schemeClr val="bg1"/>
                  </a:solidFill>
                </a:ln>
              </a:rPr>
              <a:t>Anna Kindberg </a:t>
            </a:r>
            <a:r>
              <a:rPr lang="sv-SE" sz="2800" dirty="0" err="1">
                <a:ln w="12700">
                  <a:solidFill>
                    <a:schemeClr val="bg1"/>
                  </a:solidFill>
                </a:ln>
              </a:rPr>
              <a:t>Batra</a:t>
            </a:r>
            <a:r>
              <a:rPr lang="sv-SE" sz="2800" dirty="0">
                <a:ln w="12700">
                  <a:solidFill>
                    <a:schemeClr val="bg1"/>
                  </a:solidFill>
                </a:ln>
              </a:rPr>
              <a:t> </a:t>
            </a:r>
            <a:r>
              <a:rPr lang="sv-SE" sz="2800" dirty="0" smtClean="0">
                <a:ln w="12700">
                  <a:solidFill>
                    <a:schemeClr val="bg1"/>
                  </a:solidFill>
                </a:ln>
              </a:rPr>
              <a:t>(M)</a:t>
            </a:r>
            <a:endParaRPr lang="sv-SE" sz="28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1819633" y="1389369"/>
            <a:ext cx="30445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33</a:t>
            </a:r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Mikael Damberg (S)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2049730" y="2997921"/>
            <a:ext cx="2584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29%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Björn Söder (SD)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4870032" y="3025759"/>
            <a:ext cx="2954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Johan Pehrson (FP)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819633" y="4173887"/>
            <a:ext cx="3193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Anders W Jonson (C)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4830601" y="4173887"/>
            <a:ext cx="3301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Mehmet Kaplan </a:t>
            </a:r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(MP)</a:t>
            </a:r>
            <a:endParaRPr lang="sv-SE" sz="2800" dirty="0" smtClean="0"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2241525" y="5485758"/>
            <a:ext cx="2284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Hans Linde (V)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726768" y="5524962"/>
            <a:ext cx="3371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Emma Henrikson (KD)</a:t>
            </a:r>
          </a:p>
        </p:txBody>
      </p:sp>
    </p:spTree>
    <p:extLst>
      <p:ext uri="{BB962C8B-B14F-4D97-AF65-F5344CB8AC3E}">
        <p14:creationId xmlns:p14="http://schemas.microsoft.com/office/powerpoint/2010/main" val="17961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10955 -1.11111E-6 C 0.15868 -1.11111E-6 0.2191 -0.05949 0.2191 -0.10764 L 0.2191 -0.21481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107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2.96296E-6 L 0.27743 2.96296E-6 C 0.40174 2.96296E-6 0.55486 -0.00787 0.55486 -0.01412 L 0.55486 -0.02824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-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7.40741E-7 L 0.10955 7.40741E-7 C 0.15868 7.40741E-7 0.2191 -0.10301 0.2191 -0.18657 L 0.2191 -0.3731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186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5.55556E-7 4.81481E-6 L 0.27743 4.81481E-6 C 0.40174 4.81481E-6 0.55486 -0.05163 0.55486 -0.09329 L 0.55486 -0.18658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-93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77778E-7 -1.11111E-6 L 2.77778E-7 0.20046 C 2.77778E-7 0.29028 -0.14931 0.40116 -0.27083 0.40116 L -0.54149 0.40116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200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6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3.33333E-6 4.81481E-6 L -3.33333E-6 0.10717 C -3.33333E-6 0.15532 -0.05694 0.21458 -0.10295 0.21458 L -0.2059 0.21458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071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2.77778E-7 7.40741E-7 L 2.77778E-7 0.11366 C 2.77778E-7 0.16505 -0.14931 0.22801 -0.27083 0.22801 L -0.54149 0.22801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113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6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3.33333E-6 1.85185E-6 L -3.33333E-6 0.02546 C -3.33333E-6 0.03704 -0.05694 0.05162 -0.10295 0.05162 L -0.2059 0.05162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Kännedom Eurovisionschlager topp 8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478707" y="1048272"/>
            <a:ext cx="162763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5:</a:t>
            </a:r>
          </a:p>
          <a:p>
            <a:pPr algn="ctr"/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ktangel 4"/>
          <p:cNvSpPr/>
          <p:nvPr/>
        </p:nvSpPr>
        <p:spPr>
          <a:xfrm>
            <a:off x="4767945" y="1059154"/>
            <a:ext cx="107768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2:</a:t>
            </a:r>
            <a:b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sv-SE" sz="48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4:</a:t>
            </a:r>
          </a:p>
          <a:p>
            <a:pPr algn="ctr"/>
            <a:endParaRPr lang="sv-SE" sz="4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6:</a:t>
            </a:r>
          </a:p>
          <a:p>
            <a:pPr algn="ctr"/>
            <a:endParaRPr lang="sv-SE" sz="4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7:</a:t>
            </a:r>
          </a:p>
        </p:txBody>
      </p:sp>
      <p:pic>
        <p:nvPicPr>
          <p:cNvPr id="10242" name="Picture 2" descr="D:\Dropbox\Projekt\Novus egna mätningar\Almedalen 2013\Ullman\Danmark placeri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1196752"/>
            <a:ext cx="1712745" cy="10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ropbox\Projekt\Novus egna mätningar\Almedalen 2013\Ullman\Azerbaijan placerin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0" y="2286384"/>
            <a:ext cx="1741716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Dropbox\Projekt\Novus egna mätningar\Almedalen 2013\Ullman\Ukraina placering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5" y="3574306"/>
            <a:ext cx="1031850" cy="15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Dropbox\Projekt\Novus egna mätningar\Almedalen 2013\Ullman\Norge placering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4" y="5354228"/>
            <a:ext cx="1754712" cy="9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Dropbox\Projekt\Novus egna mätningar\Almedalen 2013\Ullman\Ryssland placering 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6"/>
          <a:stretch/>
        </p:blipFill>
        <p:spPr bwMode="auto">
          <a:xfrm>
            <a:off x="7347858" y="1196752"/>
            <a:ext cx="1589313" cy="113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Dropbox\Projekt\Novus egna mätningar\Almedalen 2013\Ullman\Grekland placering 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8" y="2539353"/>
            <a:ext cx="1710177" cy="11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:\Dropbox\Projekt\Novus egna mätningar\Almedalen 2013\Ullman\Italien palcering 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72" y="3831695"/>
            <a:ext cx="1747618" cy="9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D:\Dropbox\Projekt\Novus egna mätningar\Almedalen 2013\Ullman\Malta placering 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71" y="4990029"/>
            <a:ext cx="1721063" cy="8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96404"/>
              </p:ext>
            </p:extLst>
          </p:nvPr>
        </p:nvGraphicFramePr>
        <p:xfrm>
          <a:off x="-2692406" y="1267890"/>
          <a:ext cx="2463800" cy="906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  <a:gridCol w="609600"/>
              </a:tblGrid>
              <a:tr h="5257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Denmark: </a:t>
                      </a:r>
                      <a:r>
                        <a:rPr lang="en-US" sz="1000" u="none" strike="noStrike" dirty="0" err="1">
                          <a:effectLst/>
                        </a:rPr>
                        <a:t>Emmelie</a:t>
                      </a:r>
                      <a:r>
                        <a:rPr lang="en-US" sz="1000" u="none" strike="noStrike" dirty="0">
                          <a:effectLst/>
                        </a:rPr>
                        <a:t> de Forest, Only Teardrops - 281 points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Danmark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36%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42%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56%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55%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10071"/>
              </p:ext>
            </p:extLst>
          </p:nvPr>
        </p:nvGraphicFramePr>
        <p:xfrm>
          <a:off x="-2647043" y="2488859"/>
          <a:ext cx="2463800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  <a:gridCol w="609600"/>
              </a:tblGrid>
              <a:tr h="3962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Azerbaijan: Farid Mammadov, Hold Me - 234 points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 err="1">
                          <a:effectLst/>
                        </a:rPr>
                        <a:t>Azerbadjan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15%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74%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75%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48532"/>
              </p:ext>
            </p:extLst>
          </p:nvPr>
        </p:nvGraphicFramePr>
        <p:xfrm>
          <a:off x="-2647043" y="3861879"/>
          <a:ext cx="2463800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  <a:gridCol w="609600"/>
              </a:tblGrid>
              <a:tr h="3962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Ukraine: </a:t>
                      </a:r>
                      <a:r>
                        <a:rPr lang="en-US" sz="1000" u="none" strike="noStrike" dirty="0" err="1">
                          <a:effectLst/>
                        </a:rPr>
                        <a:t>Zlata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Ognevich</a:t>
                      </a:r>
                      <a:r>
                        <a:rPr lang="en-US" sz="1000" u="none" strike="noStrike" dirty="0">
                          <a:effectLst/>
                        </a:rPr>
                        <a:t>, Gravity - 214 points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Ukraina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12%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74%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80%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07857"/>
              </p:ext>
            </p:extLst>
          </p:nvPr>
        </p:nvGraphicFramePr>
        <p:xfrm>
          <a:off x="-2603498" y="5552901"/>
          <a:ext cx="2463800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  <a:gridCol w="609600"/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Norway: Margaret Berger, I Feed You My Love - 191 points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Norge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19%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23%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68%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68%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31540"/>
              </p:ext>
            </p:extLst>
          </p:nvPr>
        </p:nvGraphicFramePr>
        <p:xfrm>
          <a:off x="9316357" y="1308960"/>
          <a:ext cx="2463800" cy="777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  <a:gridCol w="609600"/>
              </a:tblGrid>
              <a:tr h="3962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Russia: Dina </a:t>
                      </a:r>
                      <a:r>
                        <a:rPr lang="en-US" sz="1000" u="none" strike="noStrike" dirty="0" err="1">
                          <a:effectLst/>
                        </a:rPr>
                        <a:t>Garipova</a:t>
                      </a:r>
                      <a:r>
                        <a:rPr lang="en-US" sz="1000" u="none" strike="noStrike" dirty="0">
                          <a:effectLst/>
                        </a:rPr>
                        <a:t>, What If - 174 points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Ryssland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81%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85%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7583"/>
              </p:ext>
            </p:extLst>
          </p:nvPr>
        </p:nvGraphicFramePr>
        <p:xfrm>
          <a:off x="9316357" y="2572703"/>
          <a:ext cx="2463800" cy="99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  <a:gridCol w="609600"/>
              </a:tblGrid>
              <a:tr h="5257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Greece: </a:t>
                      </a:r>
                      <a:r>
                        <a:rPr lang="en-US" sz="1000" u="none" strike="noStrike" dirty="0" err="1">
                          <a:effectLst/>
                        </a:rPr>
                        <a:t>Koza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Mostra</a:t>
                      </a:r>
                      <a:r>
                        <a:rPr lang="en-US" sz="1000" u="none" strike="noStrike" dirty="0">
                          <a:effectLst/>
                        </a:rPr>
                        <a:t> feat. </a:t>
                      </a:r>
                      <a:r>
                        <a:rPr lang="en-US" sz="1000" u="none" strike="noStrike" dirty="0" err="1">
                          <a:effectLst/>
                        </a:rPr>
                        <a:t>Agathon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Iakovidis</a:t>
                      </a:r>
                      <a:r>
                        <a:rPr lang="en-US" sz="1000" u="none" strike="noStrike" dirty="0">
                          <a:effectLst/>
                        </a:rPr>
                        <a:t>, Alcohol Is Free - 152 points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Grekland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22%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25%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67%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70%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78685"/>
              </p:ext>
            </p:extLst>
          </p:nvPr>
        </p:nvGraphicFramePr>
        <p:xfrm>
          <a:off x="9316357" y="3861879"/>
          <a:ext cx="2463800" cy="906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  <a:gridCol w="609600"/>
              </a:tblGrid>
              <a:tr h="52578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000" u="none" strike="noStrike" dirty="0">
                          <a:effectLst/>
                        </a:rPr>
                        <a:t>Italy: Marco Mengoni, L'Essenziale - 126 points</a:t>
                      </a:r>
                      <a:endParaRPr lang="it-IT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Italien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13%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82%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84%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96260"/>
              </p:ext>
            </p:extLst>
          </p:nvPr>
        </p:nvGraphicFramePr>
        <p:xfrm>
          <a:off x="9316357" y="5070123"/>
          <a:ext cx="2463800" cy="777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/>
                <a:gridCol w="609600"/>
                <a:gridCol w="609600"/>
              </a:tblGrid>
              <a:tr h="3962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Malta: Gianluca, Tomorrow - 120 points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Malta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11%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12%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000" u="none" strike="noStrike" dirty="0">
                          <a:effectLst/>
                        </a:rPr>
                        <a:t>Vet ej</a:t>
                      </a:r>
                      <a:endParaRPr lang="sv-SE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75%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83%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2" name="textruta 21"/>
          <p:cNvSpPr txBox="1"/>
          <p:nvPr/>
        </p:nvSpPr>
        <p:spPr>
          <a:xfrm>
            <a:off x="5798309" y="1328952"/>
            <a:ext cx="1504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defRPr sz="3600">
                <a:ln w="158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 dirty="0" smtClean="0">
                <a:ln w="12700">
                  <a:solidFill>
                    <a:schemeClr val="bg1"/>
                  </a:solidFill>
                </a:ln>
              </a:rPr>
              <a:t>25%</a:t>
            </a:r>
            <a:endParaRPr lang="sv-SE" dirty="0">
              <a:ln w="12700">
                <a:solidFill>
                  <a:schemeClr val="bg1"/>
                </a:solidFill>
              </a:ln>
            </a:endParaRPr>
          </a:p>
          <a:p>
            <a:r>
              <a:rPr lang="sv-SE" sz="2800" dirty="0" smtClean="0">
                <a:ln w="12700">
                  <a:solidFill>
                    <a:schemeClr val="bg1"/>
                  </a:solidFill>
                </a:ln>
              </a:rPr>
              <a:t>Grekland</a:t>
            </a:r>
            <a:endParaRPr lang="sv-SE" sz="28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2585131" y="1324053"/>
            <a:ext cx="15135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42%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Danmark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2807085" y="2823745"/>
            <a:ext cx="1069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23%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Norge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597357" y="2851583"/>
            <a:ext cx="1826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17%</a:t>
            </a:r>
          </a:p>
          <a:p>
            <a:pPr algn="ctr"/>
            <a:r>
              <a:rPr lang="sv-SE" sz="2800" dirty="0" err="1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Azerbadjan</a:t>
            </a:r>
            <a:endParaRPr lang="sv-SE" sz="2800" dirty="0" smtClean="0"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2870305" y="4173887"/>
            <a:ext cx="1092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13%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Italien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825809" y="4173887"/>
            <a:ext cx="1310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Ukraina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867275" y="5485758"/>
            <a:ext cx="10331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Malta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5689052" y="5524962"/>
            <a:ext cx="1446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10%</a:t>
            </a:r>
          </a:p>
          <a:p>
            <a:pPr algn="ctr"/>
            <a:r>
              <a:rPr lang="sv-SE" sz="2800" dirty="0" smtClean="0">
                <a:ln w="127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Ryssland</a:t>
            </a:r>
          </a:p>
        </p:txBody>
      </p:sp>
    </p:spTree>
    <p:extLst>
      <p:ext uri="{BB962C8B-B14F-4D97-AF65-F5344CB8AC3E}">
        <p14:creationId xmlns:p14="http://schemas.microsoft.com/office/powerpoint/2010/main" val="32024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25 4.07407E-6 C 0.18108 4.07407E-6 0.25 -0.00162 0.25 -0.00301 L 0.25 -0.0062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2.22222E-6 L -0.09323 -2.22222E-6 C -0.13507 -2.22222E-6 -0.18629 -0.05602 -0.18629 -0.10139 L -0.18629 -0.20254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0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3.7037E-6 L 0.125 3.7037E-6 C 0.18107 3.7037E-6 0.25 -0.11019 0.25 -0.19954 L 0.25 -0.39908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99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66667E-6 3.7037E-7 L 0.29549 3.7037E-7 C 0.42795 3.7037E-7 0.59097 0.01921 0.59097 0.03472 L 0.59097 0.06991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9" y="34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-4.07407E-6 L -0.26441 -4.07407E-6 C -0.38316 -4.07407E-6 -0.52882 0.01135 -0.52882 0.02061 L -0.52882 0.0412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1" y="20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3.05556E-6 2.22222E-6 L 0.29791 2.22222E-6 C 0.43159 2.22222E-6 0.596 0.01018 0.596 0.01875 L 0.596 0.0375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18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22222E-6 -2.59259E-6 L -0.26337 -2.59259E-6 C -0.38177 -2.59259E-6 -0.52674 0.02153 -0.52674 0.03935 L -0.52674 0.07894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39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1.38889E-6 2.59259E-6 L -0.09323 2.59259E-6 C -0.13507 2.59259E-6 -0.18646 0.16898 -0.18646 0.30671 L -0.18646 0.61412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14371</TotalTime>
  <Words>983</Words>
  <Application>Microsoft Office PowerPoint</Application>
  <PresentationFormat>Bildspel på skärmen (4:3)</PresentationFormat>
  <Paragraphs>498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 Theme</vt:lpstr>
      <vt:lpstr>  är de flesta politiker okända för sina väljare?</vt:lpstr>
      <vt:lpstr>God kännedom om folkvalda politiker?</vt:lpstr>
      <vt:lpstr>Skulle du vilja ha bättre kunskap?</vt:lpstr>
      <vt:lpstr>Bättre eller sämre kännedom på riksnivå?</vt:lpstr>
      <vt:lpstr>PowerPoint-presentation</vt:lpstr>
      <vt:lpstr>Quiz</vt:lpstr>
      <vt:lpstr>Borgarråd Stockholm</vt:lpstr>
      <vt:lpstr>Kännedom Gruppledare riksdagen</vt:lpstr>
      <vt:lpstr>Kännedom Eurovisionschlager topp 8</vt:lpstr>
      <vt:lpstr>Riksdagen – ESC topp 6</vt:lpstr>
    </vt:vector>
  </TitlesOfParts>
  <Company>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tsj</dc:creator>
  <cp:lastModifiedBy>Jenny Andersson</cp:lastModifiedBy>
  <cp:revision>520</cp:revision>
  <cp:lastPrinted>2013-06-30T14:58:59Z</cp:lastPrinted>
  <dcterms:created xsi:type="dcterms:W3CDTF">2012-04-16T19:26:41Z</dcterms:created>
  <dcterms:modified xsi:type="dcterms:W3CDTF">2013-07-02T08:48:44Z</dcterms:modified>
</cp:coreProperties>
</file>