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372" r:id="rId3"/>
    <p:sldId id="375" r:id="rId4"/>
    <p:sldId id="376" r:id="rId5"/>
    <p:sldId id="377" r:id="rId6"/>
    <p:sldId id="378" r:id="rId7"/>
    <p:sldId id="379" r:id="rId8"/>
    <p:sldId id="370" r:id="rId9"/>
    <p:sldId id="361" r:id="rId10"/>
    <p:sldId id="371" r:id="rId11"/>
    <p:sldId id="360" r:id="rId12"/>
  </p:sldIdLst>
  <p:sldSz cx="9144000" cy="6858000" type="screen4x3"/>
  <p:notesSz cx="6858000" cy="994568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5094" autoAdjust="0"/>
  </p:normalViewPr>
  <p:slideViewPr>
    <p:cSldViewPr snapToGrid="0" snapToObjects="1"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Blad1!$A$2:$A$4</c:f>
              <c:strCache>
                <c:ptCount val="3"/>
                <c:pt idx="0">
                  <c:v>För</c:v>
                </c:pt>
                <c:pt idx="1">
                  <c:v>Emot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0.42</c:v>
                </c:pt>
                <c:pt idx="1">
                  <c:v>0.42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42796224087922"/>
          <c:y val="0.58563489332651564"/>
          <c:w val="0.21955144456104062"/>
          <c:h val="0.36901705212969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Blad1!$A$2:$A$4</c:f>
              <c:strCache>
                <c:ptCount val="3"/>
                <c:pt idx="0">
                  <c:v>För</c:v>
                </c:pt>
                <c:pt idx="1">
                  <c:v>Emot</c:v>
                </c:pt>
                <c:pt idx="2">
                  <c:v>Vet ej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0.41</c:v>
                </c:pt>
                <c:pt idx="1">
                  <c:v>0.39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42796224087922"/>
          <c:y val="0.58563489332651564"/>
          <c:w val="0.21955144456104062"/>
          <c:h val="0.36901705212969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dLbls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sv-SE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Blad1!$A$2:$A$15</c:f>
              <c:numCache>
                <c:formatCode>mmm\-yy</c:formatCode>
                <c:ptCount val="14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41091</c:v>
                </c:pt>
                <c:pt idx="6">
                  <c:v>41122</c:v>
                </c:pt>
                <c:pt idx="7">
                  <c:v>41153</c:v>
                </c:pt>
                <c:pt idx="8">
                  <c:v>41183</c:v>
                </c:pt>
                <c:pt idx="9">
                  <c:v>41214</c:v>
                </c:pt>
                <c:pt idx="10">
                  <c:v>41244</c:v>
                </c:pt>
                <c:pt idx="11">
                  <c:v>41275</c:v>
                </c:pt>
                <c:pt idx="12">
                  <c:v>41306</c:v>
                </c:pt>
                <c:pt idx="13">
                  <c:v>41334</c:v>
                </c:pt>
              </c:numCache>
            </c:numRef>
          </c:cat>
          <c:val>
            <c:numRef>
              <c:f>Blad1!$B$2:$B$15</c:f>
              <c:numCache>
                <c:formatCode>General</c:formatCode>
                <c:ptCount val="14"/>
                <c:pt idx="0">
                  <c:v>6</c:v>
                </c:pt>
                <c:pt idx="1">
                  <c:v>5.8</c:v>
                </c:pt>
                <c:pt idx="2">
                  <c:v>5.7</c:v>
                </c:pt>
                <c:pt idx="3">
                  <c:v>5.3</c:v>
                </c:pt>
                <c:pt idx="4">
                  <c:v>4.5999999999999996</c:v>
                </c:pt>
                <c:pt idx="5">
                  <c:v>5.7</c:v>
                </c:pt>
                <c:pt idx="6">
                  <c:v>5.9</c:v>
                </c:pt>
                <c:pt idx="7">
                  <c:v>6.1</c:v>
                </c:pt>
                <c:pt idx="8">
                  <c:v>6.5</c:v>
                </c:pt>
                <c:pt idx="9">
                  <c:v>8.6</c:v>
                </c:pt>
                <c:pt idx="10">
                  <c:v>9</c:v>
                </c:pt>
                <c:pt idx="11">
                  <c:v>9.4</c:v>
                </c:pt>
                <c:pt idx="12">
                  <c:v>10.199999999999999</c:v>
                </c:pt>
                <c:pt idx="13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78368"/>
        <c:axId val="40379904"/>
      </c:lineChart>
      <c:dateAx>
        <c:axId val="403783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40379904"/>
        <c:crosses val="autoZero"/>
        <c:auto val="1"/>
        <c:lblOffset val="100"/>
        <c:baseTimeUnit val="months"/>
      </c:dateAx>
      <c:valAx>
        <c:axId val="40379904"/>
        <c:scaling>
          <c:orientation val="minMax"/>
          <c:max val="11"/>
          <c:min val="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37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 Okt 2012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Viktigt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Nov 2012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Viktigt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Mar 2013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Viktigt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127104"/>
        <c:axId val="40141184"/>
      </c:barChart>
      <c:catAx>
        <c:axId val="4012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0141184"/>
        <c:crosses val="autoZero"/>
        <c:auto val="1"/>
        <c:lblAlgn val="ctr"/>
        <c:lblOffset val="100"/>
        <c:noMultiLvlLbl val="0"/>
      </c:catAx>
      <c:valAx>
        <c:axId val="40141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127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97655129301042"/>
          <c:y val="0.89451500984251964"/>
          <c:w val="0.76867381051593942"/>
          <c:h val="8.67349901574803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39C7-7A4A-4066-95AA-7825200444B1}" type="datetimeFigureOut">
              <a:rPr lang="sv-SE" smtClean="0"/>
              <a:t>2013-07-01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E702-5D35-4D0E-B42C-3BE55AE13E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99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C399-C2FC-B049-9075-991949F0A28E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669D-E558-F444-8CDE-FD57B184C71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57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1775468-21D2-446F-8BD8-71800D91E3F5}" type="datetimeFigureOut">
              <a:rPr lang="sv-SE" smtClean="0"/>
              <a:pPr>
                <a:defRPr/>
              </a:pPr>
              <a:t>2013-07-01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2AB7EB-E194-46A2-AB30-98E7861F310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56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Av dagens riksdagspartier, vilka partier vill du se i ett regeringssamarbete?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669D-E558-F444-8CDE-FD57B184C71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60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Av dagens riksdagspartier, vilka partier vill du se i ett regeringssamarbete?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669D-E558-F444-8CDE-FD57B184C71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60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Av dagens riksdagspartier, vilka partier vill du se i ett regeringssamarbete?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669D-E558-F444-8CDE-FD57B184C71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6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MANFATTNING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998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3" y="1700213"/>
            <a:ext cx="7991475" cy="4105275"/>
          </a:xfrm>
        </p:spPr>
        <p:txBody>
          <a:bodyPr/>
          <a:lstStyle>
            <a:lvl1pPr>
              <a:buClr>
                <a:srgbClr val="008080"/>
              </a:buClr>
              <a:buSzPct val="110000"/>
              <a:buFont typeface="Wingdings" pitchFamily="2" charset="2"/>
              <a:buChar char="§"/>
              <a:defRPr sz="2000"/>
            </a:lvl1pPr>
            <a:lvl2pPr>
              <a:buClr>
                <a:srgbClr val="008080"/>
              </a:buClr>
              <a:buSzPct val="110000"/>
              <a:buFont typeface="Wingdings" pitchFamily="2" charset="2"/>
              <a:buChar char="§"/>
              <a:defRPr sz="1600"/>
            </a:lvl2pPr>
            <a:lvl3pPr>
              <a:buClr>
                <a:srgbClr val="008080"/>
              </a:buClr>
              <a:buSzPct val="110000"/>
              <a:buFont typeface="Wingdings" pitchFamily="2" charset="2"/>
              <a:buChar char="§"/>
              <a:defRPr sz="1400"/>
            </a:lvl3pPr>
            <a:lvl4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4pPr>
            <a:lvl5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www.novusgroup.se </a:t>
            </a:r>
          </a:p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ANFATTNING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998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3" y="1700213"/>
            <a:ext cx="7991475" cy="4105275"/>
          </a:xfrm>
        </p:spPr>
        <p:txBody>
          <a:bodyPr/>
          <a:lstStyle>
            <a:lvl1pPr>
              <a:buClr>
                <a:srgbClr val="008080"/>
              </a:buClr>
              <a:buSzPct val="110000"/>
              <a:buFont typeface="Wingdings" pitchFamily="2" charset="2"/>
              <a:buChar char="§"/>
              <a:defRPr sz="2000"/>
            </a:lvl1pPr>
            <a:lvl2pPr>
              <a:buClr>
                <a:srgbClr val="008080"/>
              </a:buClr>
              <a:buSzPct val="110000"/>
              <a:buFont typeface="Wingdings" pitchFamily="2" charset="2"/>
              <a:buChar char="§"/>
              <a:defRPr sz="1600"/>
            </a:lvl2pPr>
            <a:lvl3pPr>
              <a:buClr>
                <a:srgbClr val="008080"/>
              </a:buClr>
              <a:buSzPct val="110000"/>
              <a:buFont typeface="Wingdings" pitchFamily="2" charset="2"/>
              <a:buChar char="§"/>
              <a:defRPr sz="1400"/>
            </a:lvl3pPr>
            <a:lvl4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4pPr>
            <a:lvl5pPr>
              <a:buClr>
                <a:srgbClr val="008080"/>
              </a:buClr>
              <a:buSzPct val="110000"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3492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www.novusgroup.se </a:t>
            </a:r>
          </a:p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63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468313" y="6310313"/>
            <a:ext cx="8207375" cy="71437"/>
            <a:chOff x="468313" y="6309890"/>
            <a:chExt cx="8207375" cy="7143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 rot="5400000">
            <a:off x="-2089150" y="3465513"/>
            <a:ext cx="6553200" cy="0"/>
          </a:xfrm>
          <a:prstGeom prst="line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5400000">
            <a:off x="-2160587" y="3465513"/>
            <a:ext cx="6553200" cy="0"/>
          </a:xfrm>
          <a:prstGeom prst="line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27110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056784" cy="864096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pPr lvl="0"/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47665" y="3068960"/>
            <a:ext cx="7056784" cy="1368152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 smtClean="0"/>
              <a:t>Click to edit Master text styles</a:t>
            </a:r>
          </a:p>
          <a:p>
            <a:pPr lvl="1"/>
            <a:r>
              <a:rPr lang="sv-SE" dirty="0" err="1" smtClean="0"/>
              <a:t>Second level</a:t>
            </a:r>
          </a:p>
          <a:p>
            <a:pPr lvl="2"/>
            <a:r>
              <a:rPr lang="sv-SE" dirty="0" err="1" smtClean="0"/>
              <a:t>Third level</a:t>
            </a:r>
          </a:p>
          <a:p>
            <a:pPr lvl="3"/>
            <a:r>
              <a:rPr lang="sv-SE" dirty="0" err="1" smtClean="0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548010" y="4581128"/>
            <a:ext cx="7056438" cy="1296764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/>
            </a:lvl1pPr>
            <a:lvl2pPr>
              <a:buFontTx/>
              <a:buNone/>
              <a:defRPr sz="1400"/>
            </a:lvl2pPr>
            <a:lvl3pPr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sv-SE" dirty="0" err="1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766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twitter: @</a:t>
            </a:r>
            <a:r>
              <a:rPr lang="en-US" dirty="0" err="1" smtClean="0"/>
              <a:t>novus_group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468313" y="981075"/>
            <a:ext cx="8207375" cy="71438"/>
            <a:chOff x="468313" y="6309890"/>
            <a:chExt cx="8207375" cy="71438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68313" y="6309890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68313" y="6381328"/>
              <a:ext cx="8207375" cy="0"/>
            </a:xfrm>
            <a:prstGeom prst="line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</p:grpSp>
      <p:pic>
        <p:nvPicPr>
          <p:cNvPr id="11" name="Picture 15" descr="Novus logga_lit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424612"/>
            <a:ext cx="18716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FD36-9443-F447-A3B8-B9115B834528}" type="datetimeFigureOut">
              <a:rPr lang="sv-SE" smtClean="0"/>
              <a:pPr/>
              <a:t>2013-07-01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3BC6-F357-454E-BC9A-39647AFCB2D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240098"/>
            <a:ext cx="7346350" cy="20593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</a:br>
            <a: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sv-SE" sz="2500" dirty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</a:br>
            <a:r>
              <a:rPr lang="sv-SE" sz="2500" dirty="0" smtClean="0">
                <a:solidFill>
                  <a:srgbClr val="595959"/>
                </a:solidFill>
                <a:ea typeface="Verdana" pitchFamily="34" charset="0"/>
                <a:cs typeface="Verdana" pitchFamily="34" charset="0"/>
              </a:rPr>
              <a:t>Vem tar vem</a:t>
            </a:r>
            <a:endParaRPr lang="sv-SE" sz="2500" dirty="0">
              <a:solidFill>
                <a:srgbClr val="59595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47813" y="4581525"/>
            <a:ext cx="7056437" cy="1727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Torbjörn Sjöström VD 	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Novus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v-SE" sz="1600" dirty="0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@</a:t>
            </a:r>
            <a:r>
              <a:rPr lang="sv-SE" sz="1600" dirty="0" err="1">
                <a:solidFill>
                  <a:prstClr val="black">
                    <a:lumMod val="65000"/>
                    <a:lumOff val="35000"/>
                  </a:prstClr>
                </a:solidFill>
                <a:ea typeface="Verdana" pitchFamily="34" charset="0"/>
                <a:cs typeface="Verdana" pitchFamily="34" charset="0"/>
              </a:rPr>
              <a:t>t_sjostrom</a:t>
            </a:r>
            <a:endParaRPr lang="sv-SE" sz="1600" dirty="0">
              <a:solidFill>
                <a:prstClr val="black">
                  <a:lumMod val="65000"/>
                  <a:lumOff val="35000"/>
                </a:prst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4" name="AutoShape 4" descr="data:image/jpeg;base64,/9j/4AAQSkZJRgABAQAAAQABAAD/2wCEAAkGBhQQEBURDxAQFBUPFBcQEBYWFRgSFBEXFRIVFhUVFRUXHCYeFxkjGhIUHy8gJScpLC0sFR4xNTAqNSYrLCkBCQoKDgwOGg8PGi8lHSQxLC41NDIqKjQsKjUsNS8sLy0qLCwtLCwsLCwvLCwsLCwsKSwpLCw0LCwsLCksLCwsKf/AABEIAOEA4QMBIgACEQEDEQH/xAAcAAEAAgIDAQAAAAAAAAAAAAAABQYEBwECAwj/xABEEAABAwIDBAUFDgUEAwAAAAABAAIDBBEFEiEGBxMxIkFRYZFxgaGx0RQXIzIzNEJSU3JzkrLBFRZUouEkgpPSYuLw/8QAGwEBAAMBAQEBAAAAAAAAAAAAAAMEBQIBBgf/xAAzEQACAgECBAQEBgEFAQAAAAAAAQIDEQQSBRMhMRRBUWEiMnGRI0JSgdHwMxVTscHhBv/aAAwDAQACEQMRAD8A3iiIgCIiAIiIAiIgCIiAIiIAiIgCIiAIiIAiIgCIiAIiIAiIgCIiAIiIAiIgCIiAIiIAiIgCIiAIiIAiIgCIiAIiIAiIgCIiAIiIAiIgCIiAIiIAiIgCIiAIiIAiIgCIiAIiIAiIgCIiAIiIAiIgCIiAIiIAiIgCIiAIiIDi6Ks187+M4B7vjWGp7lkfwyf6/wDcVgLjEpzlCumUtrx0LfhkknKSWSeS6joHmCImU3IOmt79gUdHLLUO6LrAdhsB7VYt4mq9sdjc5fl819TiNDll56LzLEl1XZzLARd5IPnB7tVnyV3Ep3OboQLHuK8q4rCTnCcXGcU3h+f0EtO1hp5TJNFWaJskpIbIRYX1JXeWomgIDnHtF9QVVjxxOCtlVJQ7Z6Ej0nXapLJY0usEYmODxbctLd/KyjIDLUE2eQB5gPBXLuKVwcI1pzlJZSXoRRoby28JFhRRlBSSsf033b5b3WBjFQ4SkBzhoOR7lzdxPkUc6ytrrjHmewo3z2xZYkXjDJaMFx+iCSfIoczvqJbMLmtHYbadvlU+o10aVDCzKWMI5hU5Z8kieRdY2WAGumiwMaqixlgbFxsPNzVjUXqil2z8kcQg5yUUSIXKicCrC4FriSRqL9hUqSvNJqY6mmNsfMWQdcnFi6XWia3bOuZI9vuuXovc36PU4jsXh/PNd/WS/wBvsW0uHzfmjJfEq08YZv26XWgv55rv6uX+32LcOxVY+aggklcXve0lzjzPSI18FDfpZUrLZPp9XC97YonURFVLgREQBERAEREBVq75d33/AGKwe7WfXZ4qvV7bzuHa63qUiNnm/Xd4BfGcPs1MLruRBS+Lrl482adyg4w3vHQ8ceqMxaAbixPl6ll4DHaK/aT6NFHYvS8PI3UgNtfzqTwJ94rdhI/+8VLo3KXFZu3pLH/SObUlp1t7ZGOMvDf6pBUPRSHJK3qLb+BCmsbfaEjtsFCUbejIexlvEhQ8X6a9be+15+zOtP8A4evr/BlYC4B7rm3R/dMcqGvc0NN7A3trzWNQUfFzDrAuPKu+FShklnga6a/RKo03TlpYaWWFCT+b9yWcUrHYu68jNFA73Ll6/j2/ZYWGYhwjYjou59oVlUXiODB3Sj0PWOo/5W5reG21bL9L80FjHqipVfGWYWdmSUUocLtIIKrmNfLHyD1LjD6t0UljexNnBc4z8sfIPUs/iGvWs0KeMSUkmvuT01cq32welRVmXJEzloD3n2KaoqQRtyjzntKrtXSGMtcL2cAQewqewyt4rNfjN0d7Vb4TdnUyjqP8mOn09ER6iOK04fKZiga/4WoDBybofWVNTy5Wlx6hdVuirSx5eWlxdf0qzxq6Ga6Jvo3l/REelg/iku6OcOk4cwB01yFWdVKrlzPLsuW+qs1FPnja7tGvlVfgF6UrNOn0Tyvod6yD6TPnvHostVO36szx5emVgKb20puHiFQ0En4Qu/NZ1v7lCL9RreYJnwNqxNr3C+g9kW2oae32TfUvnxfROzjCKSAEWIhjBHK3QCocRfwxNLha+OT9iSREWOboREQBERAEREBVq35d33x+ys4K6GmaTctbfttqvRZWg0MtLOyTlnc8k9tqsUVjsYOK0XFZpzbqO/uUThtfwSWvBseY6wVZF4zwsIu8NsNSTbRcarh0rLlqKJbZr2yme13KMXCayiCxHEOMQ1gNhr3krLFHw6Z9+bhc9ygMS3l0dO8tiY6UjQmMAN59Tjz8y8Id7tM85ZIZmtPMkNcPAFd1cCvk53XPM5Jrt0WfYhlxKhYhF4SZP7P/AB3fd/dMcosruIOTufce1YuL7bU9G2KThPcypbmjcxoAIFtDe2ut1zs9t3T18hhYx4cG5wHgWdYi9reVRR4DPwPIl5Zafo/73O3xCvn5T6+hI0OK/BG+roxy63di5ZtA22rXA+KkWU7RqGtHmUbjtbDSQunmYCGW0AF3EmwA711HS65RjCFiyljt39/qdStpWZSXQwKeIzzZgLDNmPYExofDHyD1LjZ7bWGrbKYYpWtp2Z3kgAHnoLHnooZ29ekdqaeYk9rW+1QS/wDnLZ0upP43LLeP76nn+p1Rkpt9MYRc30okhDT9UZe42UFS1Bhk1HI2cO0KNG96l+xn8G+1ZeC7fU1bUNhZDIHSXILg23RBOuvcret4HdY4W1/DKHn9CKniNPWGcpk3jVYDEMp+U18w19iycKp8sTe/pHzqD2m2yp6GRsU0TnEsztyhpABJHX5FGe+/TfYz+DfarNPC7pah6mfXKSXT7nE9bTGPLzjqWjHqe7A4fQPoK8dn6jRzOzpD91CUu9WjkOWTisvp0m3b5SQrZQvie0SQ5C1wu1zbahV7eFWV6xapdPJrHcmr1ldlTrTyaS3httiU9ustP9jVW1bt6TAMRfYDWOMnvNjqqivt6HmuL9j4/UrFsl7nZjbkAczoF9J0w6Dfuj1BfONCy8sYHMvaB53BfSLBYDyKhxF/KvqafC1837HZcqtY5t9S0jix7y97dCxgzEeU8goP344P6efxZ7VQjp7ZLKiaMtTVF4ckbBRVzZ3bqnrn8OIva+2bK5ttBzsRoV5bR7fQ0M3BlZK4lofdtrWN+09y55M923HU659e3fnoWhFQvffpvsp/BvtT34Kb7Kfwb7VJ4W79JH4un9SL6ioXvwU32U/g32onhbv0jxlP6kX1ERVy0FQd7eKvjp2QsNhO4h56y1oBy+c+pX5UXergj56ZksYJNOS57RqcpGpHksFY02ObHcVtXu5Mtvcqu7XZSGsdK+oBcIcoDL2BLrm5trpZXir3Z0L22bCWHqLXm/pJC1Ps1tJJQzCSM3adJGdT239B7Ct27PbSw10WeF2o+Ow/GYew+1XNZzYT3J9ChoeTOGxpbiF3i4GJMOPDb81s9gH1WjKR+X1LV+yGJ+5q2GXqzhjvuv6J9d1v2aIPaWuFw4Fp7wRYr52xrDjTVEkJ04Ty0eS92nwsvdFLfCVbOdfDlzjav7g+jAtbb4cVsyGnBHSJleOuw0b6SfBXLZLFPdNHDLpcsAd95vRPq9K1PtNMcQxYxsIIdIKdluWVpsT+oqDSV4tbl+Us6y3NKUfzF22Hwrg4TI8izqhkkp8mQhnoHpWoqVgL2A8nOaD5CQCvoatpxHSPY0WayFzWjuEZAXz1SOs9hOgDmk91nBW9HNzc5epS1sFBVx9Ddg3aUH2B/O72rLwzYekppRNDEWvZexzOPMWOhPYuw23ov6yD8yysP2kpqh+SCojkcBms03NhzPpCzZSux1zg1Ywoz0xk1nvg+eR/gj9blkbtNmKergldURB5ZIGtNyLDIDbQ9pWPvg+eRfgj9blNboJQ2mnLiABKCSTYAcMLQk2tKnEzIxjLWSUvcgt42xcdEGTU4IY85HNJvlNrgi+tjYrJ3RYq4TvpySWPYZAOprmkXI7Lh3oXtvW2kilbHTwua8tdxJHNNw3SwbcaE6rtujwJ2Z9W4ENy8KLqzXILj5NAEcn4X8TuFFLV/hdjA3vt/wBZGbc4R5+mVRFsLfHGfdEDrGxiLQeokPuR4EeK16relf4MSnrFi+RIYBTGSrgY213Sstflo4H9ltDeXtc6mYKeB1pZhd5HONnLTsJWuti2XxCm7pWnw1Xpt3WmXEJyfov4be4MAHtUdlasvjnslkkqtddEmu7eDz2V2bfiFRwwSGjpSv55Rfv5kra0G7Wha0NMBcQLFznOzHvNjZR26OgDKN8ttZpD1dTAANesc1eVQ1WonvcYvCRpaPSw5alJZbILANjIKKWSWAOHEAbYm4YBqQ3r1K1zva+fj8JvrK3GtOb2vn4/Cb6ymjk5XZfoea+ChRiPqSe7zY+mq6Qy1ERc4SuZfMRoA23I95Vp97Og+wP53e1V7dptHTU9GWTzxxu4rnWcbGxDbFW3+d6L+sg/MvL5XKyWM4OtPGh1xzjP7GH72dB9gfzu9qKf/icf2jfFFBzLvVljlUeiMpERQFkLq5oIseR0K7Lo+QNF3EAdp0CA1ntpuz+NPQjvfD6yz/qqBh2JS0sokicWPYfHta4dY7j2r6MJWot7dDGypjfHYPlYTKB12NmuI7T+y1dJqHN8qfUxdbplWubDobG2V2gFdTNmAyk3bI298rhz83X51rve5g+SoZUNHRnblcf/ADZ/628FO7noyKaUkGzpeie2zRe3ipneLhHuigksLuh+GZ/t+N/bdQQap1GF27Fiad+ly++MlM2B2n9z0NW0kXgbxo79rxltb72XxXnulw0y1clQ7XgtOp63yX18L+KogdbkTrz7xz19C3bu2wjgULCR0pyZXdtjo0eA9Kt6pKqEmu8ilpG7pxT7RLBi/wA3l/Cf+gr50p48zmtP0i1p85A/dfReL/N5fwn/AKCvnai+Uj++z9QUfD/lkS8S+aBtf3nqb7ao8Wf9VK7ObAQ0MxmiklcS0ss4ttYkHqHcrQEJVGWosksORpR01UXlR6mod8HzyP8AAH63Kv4bs1JPRzVMTj/p3APYL3c3KCXeYHl3Kwb4Pnkf4I/W5Te59oNLOCLgygEdo4YWkrHXpoyXsZDrVuqlF+5Rdi5KcVbBVxh7HnKL3yscdAXN6x1LfUUYaA1oAAFgBoAO4LRO22zhoqpzQPg5LyRHqsTq3yj2LYu7bar3VBwJXfC04A15vZya7yjkVFrI8yKtj2J9DPlzdMu5Eb5ojlp3dQMjT5SGkeorWK2vvjZ/p4XdkpHiz/C1Qreif4KKWvWL2WLd7CHYlAD1FzvyscR6lg7VR5a6oGvyzzr3m6m91sAdiLSfoRvc3y2DfU4rJ3rYKYqoVAHQqGi5toHtFiD3kWPmTelqNvsOW3pdy8mXTdhIDhzAPove09xzf5Crm00eLMnnkidMIGuc5hD2WDBroL3suu6TH2sL6SR1s54kVzoTyc0d/I+Kv+0nzOf8J/6Ss+bdV7ys59fc060rtOsPt6exqTZ7a+rkq4GPqpXNfKxrgSLEFwuDosre18/H4TfWVXdl/ntP+Mz9QVi3tfPx+E31lX9qjfHC8mZu6UtPLc/NHtsPsDDXUxmlklaRI5lmltrAA9Y71YfeepvtqjxZ/wBV7bo/mDvxn/parus+/UWRskk+hqafTVSri3HqRn8Cb9Z/oRSa5VXmS9S3yYegREUZKFWNvcEnrKbhUzm3zBz2nQvA5AHqN1Z1wuoycJKSOJwU4uLNNQUeMQXYwVdrZbAh4F+wk8+9daLYCurJc9SHsv8AHklN3HqsG31W50srfjZeSSf0KXgIvvJtGFg2EMpYWQxDoxi3e49bj3krLkYHAgi4III7Qea7rgqm228svpJLCNMS7tan3XkER4PFsH3FhHmve3kW5Yog0BrdA0AAdgAsF2XKmtvlbjd5EFGnjTnb5mLicZdDI1ouXRvaB2ktIAWkW7v68WIpnaWtq3T0reNbPkjc+18jXOt22aTb0KknbiaWkEoijYagtjpxHKHyZ3OsA9pbZosDrqpdNZZBPaiDV1Vza3t9Cr/wbGO2p/5B7VM7HYZiTKyN1WZ+EA7PmfmHxTa4v2qUg2vlhimZKzNPBNGxzXyDJadwDSHho6I7wpfBNqDUU00xjDXU5kY4B2ZrjGL9F3WCpbLbHF5isdiGumtSTUnnv9irby9mKmqqY308Je1sWUkECxzk21Pepbdlgk1JDK2ojLC+QOaCQbjIB1eRZFFttxX0bAxl61j3Ps+5hLW3At1+eywMM2tIhq5hI+X3EC1rX2AlGY2luG3F9R/tXDla6uW10/8ASRRqjbzU+r/gmNt9mvd1MWNA4kfThPf1t840WuMD2WxGknZPHTOuw6jM3pNPxmnXrC2Hie1ro308UcTC+rZxBxJOGxugOXNY3drovc7VsGIChLekY85dfk618lrfV1uvK7La4bcZR7bVVZNTzh9CM3j4RJV0TOFE8yMe1/DABdq0g38l1rP+Sq3+jn8B7VtfGNrHxzSxU8DZfcsfGqC5+TKDrlbYG7rLxpttXVMrY6GASfBtmlMj+G2PPazbgG7lJTdbXDCSwR3002zy28/8la3abOVFPWF89PJG3hOAc4WFyW6c1sTGMIjqonQzNzNd4tPU4HqIVbbt/wDBOeYmZm1YpMnE1IzBvE5X6+xS2J7R+56uKB7OhPG9wffUOYLluXst196htdk57muv8E9Kqrr2p5X8mt8Z3X1MDs1N8M0G7S05ZG25XB6/IvOSnxh0Zjc2sLXaEGxuLWIvzsrdNtU98tIHPfCK0A5QWkRtEl43XI5vAsR2FS8O1txWl0Rth7svRN3SANve1tFY59qS3JP+4Kq09Lb2ya/uSkbK7tqls0c8+SJsT2vyk5nuym/IaDxWZvG2VqaqrEkEJe3htbcEDUE6alTs+2NQ2jFYKemczQnLOSQHFob9DndxuOqy8cR2hlFVQsmPCc97jKyN+dmR4DY85LRe7jay5Vtzs3vHmjp00qvYs46MpdJsxisLcsTJ2NvezXgC56+fcvf+C4x21P8AyD2q6ybfNa+riMYz0V3RjN8qG2B1todeS5xXbKSCSW1M18VLwuM4Ps8CUXu1pFjbyrrn2t/Kjjw9KXzspH8Fxjtqf+T/ACuVsT+d6X65/KUXnPt/QvsOTT/uP7lhREWabAREQBERAEREAREQHhXQF8b2C13scwX/APJpH7qow7BOZRQxRuhZUU72ymQN6MjmEkZjzIsbK6rhdxslFYRHOqM3llLm2HkmbM6d8Rkq5onyBocIxHE4dAX1uRfVSOCbOy09NNSl7HMdnbTEAhzWvaQA/ttdWOyWXTum1g4VEE8ruUY7BytZS8F8LJKWKSN7rEZnPZlDhYa2uea6S7uXsD2083RmpjTycRxcc1wWltuTeener6i68RM58NX6FLxTZmqqaZtPKKHotDGvtIXsygAOaep2nJeEe76VpZN7ovUMmbKXEnhljejbL9bKBqr1ZLIr5pYQemg3llTxfZWZ080tLJE0VkXBmDw426s7bddu1eNBsjLRTB9HLDZ8TIpmy5tSywzty9fPRWTFqsxx3HNxsO5VtziTcm5Xz/EeP+DkqlHc8dS7Tw6Nvx5weI2CfwnNLoc7qwVYfY/EzA5L2vfTyKY2x2ZNdExjXBjo5A4ON/inR4uNdQV6YFVkuyE3FrjuU4tHRcR8ZWro9O/7ENmkjU3BlIxbd+6fivEuV44baQBzsjGxABucdZvmOnasnDdn6yCWoe11I8Vb878+e4OS3IC1rq3WSyvc6WMMh8PBPKKPFsJKKaqizwMdVvY9rWBwijyOBNr662XrjOwb6l0srprSERtprEhjBGBYyC3SObMfBXOyWTnzznI8NDGMFAq93MkzZ3SSRCaWUSxubmsBlAex2l8p5+Cz8V2Snmkna2SFsNXwhISHGRojaAco5a2Vwslk58x4av0K7/I1N9V3iisaJzp+o8NX+lBERQlgIiIAiIgCIiAIiIAiIgCIiAIiIAiIgMDFqQyM6PNuo71Wi22hV0XUsHYFg8R4NHWWKxSw/oW6NS6ltxkhMCozm4hFhaw71OrgBcrR0OkjpKVVF5IbbHZLcwiIrpEEREAREQBERAEREAREQBERAEREAREQBERAEREAREQBERAEREAREQBERAEREAREQBERAEREAREQBERAEREAREQB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63500" y="-801688"/>
            <a:ext cx="165735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dirty="0">
              <a:latin typeface="Calibri" pitchFamily="34" charset="0"/>
            </a:endParaRPr>
          </a:p>
        </p:txBody>
      </p:sp>
      <p:sp>
        <p:nvSpPr>
          <p:cNvPr id="15365" name="AutoShape 6" descr="data:image/jpeg;base64,/9j/4AAQSkZJRgABAQAAAQABAAD/2wCEAAkGBhQQEBURDxAQFBUPFBcQEBYWFRgSFBEXFRIVFhUVFRUXHCYeFxkjGhIUHy8gJScpLC0sFR4xNTAqNSYrLCkBCQoKDgwOGg8PGi8lHSQxLC41NDIqKjQsKjUsNS8sLy0qLCwtLCwsLCwvLCwsLCwsKSwpLCw0LCwsLCksLCwsKf/AABEIAOEA4QMBIgACEQEDEQH/xAAcAAEAAgIDAQAAAAAAAAAAAAAABQYEBwECAwj/xABEEAABAwIDBAUFDgUEAwAAAAABAAIDBBEFEiEGBxMxIkFRYZFxgaGx0RQXIzIzNEJSU3JzkrLBFRZUouEkgpPSYuLw/8QAGwEBAAMBAQEBAAAAAAAAAAAAAAMEBQIBBgf/xAAzEQACAgECBAQEBgEFAQAAAAAAAQIDEQQSBRMhMRRBUWEiMnGRI0JSgdHwMxVTscHhBv/aAAwDAQACEQMRAD8A3iiIgCIiAIiIAiIgCIiAIiIAiIgCIiAIiIAiIgCIiAIiIAiIgCIiAIiIAiIgCIiAIiIAiIgCIiAIiIAiIgCIiAIiIAiIgCIiAIiIAiIgCIiAIiIAiIgCIiAIiIAiIgCIiAIiIAiIgCIiAIiIAiIgCIiAIiIAiIgCIiAIiIDi6Ks187+M4B7vjWGp7lkfwyf6/wDcVgLjEpzlCumUtrx0LfhkknKSWSeS6joHmCImU3IOmt79gUdHLLUO6LrAdhsB7VYt4mq9sdjc5fl819TiNDll56LzLEl1XZzLARd5IPnB7tVnyV3Ep3OboQLHuK8q4rCTnCcXGcU3h+f0EtO1hp5TJNFWaJskpIbIRYX1JXeWomgIDnHtF9QVVjxxOCtlVJQ7Z6Ej0nXapLJY0usEYmODxbctLd/KyjIDLUE2eQB5gPBXLuKVwcI1pzlJZSXoRRoby28JFhRRlBSSsf033b5b3WBjFQ4SkBzhoOR7lzdxPkUc6ytrrjHmewo3z2xZYkXjDJaMFx+iCSfIoczvqJbMLmtHYbadvlU+o10aVDCzKWMI5hU5Z8kieRdY2WAGumiwMaqixlgbFxsPNzVjUXqil2z8kcQg5yUUSIXKicCrC4FriSRqL9hUqSvNJqY6mmNsfMWQdcnFi6XWia3bOuZI9vuuXovc36PU4jsXh/PNd/WS/wBvsW0uHzfmjJfEq08YZv26XWgv55rv6uX+32LcOxVY+aggklcXve0lzjzPSI18FDfpZUrLZPp9XC97YonURFVLgREQBERAEREBVq75d33/AGKwe7WfXZ4qvV7bzuHa63qUiNnm/Xd4BfGcPs1MLruRBS+Lrl482adyg4w3vHQ8ceqMxaAbixPl6ll4DHaK/aT6NFHYvS8PI3UgNtfzqTwJ94rdhI/+8VLo3KXFZu3pLH/SObUlp1t7ZGOMvDf6pBUPRSHJK3qLb+BCmsbfaEjtsFCUbejIexlvEhQ8X6a9be+15+zOtP8A4evr/BlYC4B7rm3R/dMcqGvc0NN7A3trzWNQUfFzDrAuPKu+FShklnga6a/RKo03TlpYaWWFCT+b9yWcUrHYu68jNFA73Ll6/j2/ZYWGYhwjYjou59oVlUXiODB3Sj0PWOo/5W5reG21bL9L80FjHqipVfGWYWdmSUUocLtIIKrmNfLHyD1LjD6t0UljexNnBc4z8sfIPUs/iGvWs0KeMSUkmvuT01cq32welRVmXJEzloD3n2KaoqQRtyjzntKrtXSGMtcL2cAQewqewyt4rNfjN0d7Vb4TdnUyjqP8mOn09ER6iOK04fKZiga/4WoDBybofWVNTy5Wlx6hdVuirSx5eWlxdf0qzxq6Ga6Jvo3l/REelg/iku6OcOk4cwB01yFWdVKrlzPLsuW+qs1FPnja7tGvlVfgF6UrNOn0Tyvod6yD6TPnvHostVO36szx5emVgKb20puHiFQ0En4Qu/NZ1v7lCL9RreYJnwNqxNr3C+g9kW2oae32TfUvnxfROzjCKSAEWIhjBHK3QCocRfwxNLha+OT9iSREWOboREQBERAEREBVq35d33x+ys4K6GmaTctbfttqvRZWg0MtLOyTlnc8k9tqsUVjsYOK0XFZpzbqO/uUThtfwSWvBseY6wVZF4zwsIu8NsNSTbRcarh0rLlqKJbZr2yme13KMXCayiCxHEOMQ1gNhr3krLFHw6Z9+bhc9ygMS3l0dO8tiY6UjQmMAN59Tjz8y8Id7tM85ZIZmtPMkNcPAFd1cCvk53XPM5Jrt0WfYhlxKhYhF4SZP7P/AB3fd/dMcosruIOTufce1YuL7bU9G2KThPcypbmjcxoAIFtDe2ut1zs9t3T18hhYx4cG5wHgWdYi9reVRR4DPwPIl5Zafo/73O3xCvn5T6+hI0OK/BG+roxy63di5ZtA22rXA+KkWU7RqGtHmUbjtbDSQunmYCGW0AF3EmwA711HS65RjCFiyljt39/qdStpWZSXQwKeIzzZgLDNmPYExofDHyD1LjZ7bWGrbKYYpWtp2Z3kgAHnoLHnooZ29ekdqaeYk9rW+1QS/wDnLZ0upP43LLeP76nn+p1Rkpt9MYRc30okhDT9UZe42UFS1Bhk1HI2cO0KNG96l+xn8G+1ZeC7fU1bUNhZDIHSXILg23RBOuvcret4HdY4W1/DKHn9CKniNPWGcpk3jVYDEMp+U18w19iycKp8sTe/pHzqD2m2yp6GRsU0TnEsztyhpABJHX5FGe+/TfYz+DfarNPC7pah6mfXKSXT7nE9bTGPLzjqWjHqe7A4fQPoK8dn6jRzOzpD91CUu9WjkOWTisvp0m3b5SQrZQvie0SQ5C1wu1zbahV7eFWV6xapdPJrHcmr1ldlTrTyaS3httiU9ustP9jVW1bt6TAMRfYDWOMnvNjqqivt6HmuL9j4/UrFsl7nZjbkAczoF9J0w6Dfuj1BfONCy8sYHMvaB53BfSLBYDyKhxF/KvqafC1837HZcqtY5t9S0jix7y97dCxgzEeU8goP344P6efxZ7VQjp7ZLKiaMtTVF4ckbBRVzZ3bqnrn8OIva+2bK5ttBzsRoV5bR7fQ0M3BlZK4lofdtrWN+09y55M923HU659e3fnoWhFQvffpvsp/BvtT34Kb7Kfwb7VJ4W79JH4un9SL6ioXvwU32U/g32onhbv0jxlP6kX1ERVy0FQd7eKvjp2QsNhO4h56y1oBy+c+pX5UXergj56ZksYJNOS57RqcpGpHksFY02ObHcVtXu5Mtvcqu7XZSGsdK+oBcIcoDL2BLrm5trpZXir3Z0L22bCWHqLXm/pJC1Ps1tJJQzCSM3adJGdT239B7Ct27PbSw10WeF2o+Ow/GYew+1XNZzYT3J9ChoeTOGxpbiF3i4GJMOPDb81s9gH1WjKR+X1LV+yGJ+5q2GXqzhjvuv6J9d1v2aIPaWuFw4Fp7wRYr52xrDjTVEkJ04Ty0eS92nwsvdFLfCVbOdfDlzjav7g+jAtbb4cVsyGnBHSJleOuw0b6SfBXLZLFPdNHDLpcsAd95vRPq9K1PtNMcQxYxsIIdIKdluWVpsT+oqDSV4tbl+Us6y3NKUfzF22Hwrg4TI8izqhkkp8mQhnoHpWoqVgL2A8nOaD5CQCvoatpxHSPY0WayFzWjuEZAXz1SOs9hOgDmk91nBW9HNzc5epS1sFBVx9Ddg3aUH2B/O72rLwzYekppRNDEWvZexzOPMWOhPYuw23ov6yD8yysP2kpqh+SCojkcBms03NhzPpCzZSux1zg1Ywoz0xk1nvg+eR/gj9blkbtNmKergldURB5ZIGtNyLDIDbQ9pWPvg+eRfgj9blNboJQ2mnLiABKCSTYAcMLQk2tKnEzIxjLWSUvcgt42xcdEGTU4IY85HNJvlNrgi+tjYrJ3RYq4TvpySWPYZAOprmkXI7Lh3oXtvW2kilbHTwua8tdxJHNNw3SwbcaE6rtujwJ2Z9W4ENy8KLqzXILj5NAEcn4X8TuFFLV/hdjA3vt/wBZGbc4R5+mVRFsLfHGfdEDrGxiLQeokPuR4EeK16relf4MSnrFi+RIYBTGSrgY213Sstflo4H9ltDeXtc6mYKeB1pZhd5HONnLTsJWuti2XxCm7pWnw1Xpt3WmXEJyfov4be4MAHtUdlasvjnslkkqtddEmu7eDz2V2bfiFRwwSGjpSv55Rfv5kra0G7Wha0NMBcQLFznOzHvNjZR26OgDKN8ttZpD1dTAANesc1eVQ1WonvcYvCRpaPSw5alJZbILANjIKKWSWAOHEAbYm4YBqQ3r1K1zva+fj8JvrK3GtOb2vn4/Cb6ymjk5XZfoea+ChRiPqSe7zY+mq6Qy1ERc4SuZfMRoA23I95Vp97Og+wP53e1V7dptHTU9GWTzxxu4rnWcbGxDbFW3+d6L+sg/MvL5XKyWM4OtPGh1xzjP7GH72dB9gfzu9qKf/icf2jfFFBzLvVljlUeiMpERQFkLq5oIseR0K7Lo+QNF3EAdp0CA1ntpuz+NPQjvfD6yz/qqBh2JS0sokicWPYfHta4dY7j2r6MJWot7dDGypjfHYPlYTKB12NmuI7T+y1dJqHN8qfUxdbplWubDobG2V2gFdTNmAyk3bI298rhz83X51rve5g+SoZUNHRnblcf/ADZ/628FO7noyKaUkGzpeie2zRe3ipneLhHuigksLuh+GZ/t+N/bdQQap1GF27Fiad+ly++MlM2B2n9z0NW0kXgbxo79rxltb72XxXnulw0y1clQ7XgtOp63yX18L+KogdbkTrz7xz19C3bu2wjgULCR0pyZXdtjo0eA9Kt6pKqEmu8ilpG7pxT7RLBi/wA3l/Cf+gr50p48zmtP0i1p85A/dfReL/N5fwn/AKCvnai+Uj++z9QUfD/lkS8S+aBtf3nqb7ao8Wf9VK7ObAQ0MxmiklcS0ss4ttYkHqHcrQEJVGWosksORpR01UXlR6mod8HzyP8AAH63Kv4bs1JPRzVMTj/p3APYL3c3KCXeYHl3Kwb4Pnkf4I/W5Te59oNLOCLgygEdo4YWkrHXpoyXsZDrVuqlF+5Rdi5KcVbBVxh7HnKL3yscdAXN6x1LfUUYaA1oAAFgBoAO4LRO22zhoqpzQPg5LyRHqsTq3yj2LYu7bar3VBwJXfC04A15vZya7yjkVFrI8yKtj2J9DPlzdMu5Eb5ojlp3dQMjT5SGkeorWK2vvjZ/p4XdkpHiz/C1Qreif4KKWvWL2WLd7CHYlAD1FzvyscR6lg7VR5a6oGvyzzr3m6m91sAdiLSfoRvc3y2DfU4rJ3rYKYqoVAHQqGi5toHtFiD3kWPmTelqNvsOW3pdy8mXTdhIDhzAPove09xzf5Crm00eLMnnkidMIGuc5hD2WDBroL3suu6TH2sL6SR1s54kVzoTyc0d/I+Kv+0nzOf8J/6Ss+bdV7ys59fc060rtOsPt6exqTZ7a+rkq4GPqpXNfKxrgSLEFwuDosre18/H4TfWVXdl/ntP+Mz9QVi3tfPx+E31lX9qjfHC8mZu6UtPLc/NHtsPsDDXUxmlklaRI5lmltrAA9Y71YfeepvtqjxZ/wBV7bo/mDvxn/parus+/UWRskk+hqafTVSri3HqRn8Cb9Z/oRSa5VXmS9S3yYegREUZKFWNvcEnrKbhUzm3zBz2nQvA5AHqN1Z1wuoycJKSOJwU4uLNNQUeMQXYwVdrZbAh4F+wk8+9daLYCurJc9SHsv8AHklN3HqsG31W50srfjZeSSf0KXgIvvJtGFg2EMpYWQxDoxi3e49bj3krLkYHAgi4III7Qea7rgqm228svpJLCNMS7tan3XkER4PFsH3FhHmve3kW5Yog0BrdA0AAdgAsF2XKmtvlbjd5EFGnjTnb5mLicZdDI1ouXRvaB2ktIAWkW7v68WIpnaWtq3T0reNbPkjc+18jXOt22aTb0KknbiaWkEoijYagtjpxHKHyZ3OsA9pbZosDrqpdNZZBPaiDV1Vza3t9Cr/wbGO2p/5B7VM7HYZiTKyN1WZ+EA7PmfmHxTa4v2qUg2vlhimZKzNPBNGxzXyDJadwDSHho6I7wpfBNqDUU00xjDXU5kY4B2ZrjGL9F3WCpbLbHF5isdiGumtSTUnnv9irby9mKmqqY308Je1sWUkECxzk21Pepbdlgk1JDK2ojLC+QOaCQbjIB1eRZFFttxX0bAxl61j3Ps+5hLW3At1+eywMM2tIhq5hI+X3EC1rX2AlGY2luG3F9R/tXDla6uW10/8ASRRqjbzU+r/gmNt9mvd1MWNA4kfThPf1t840WuMD2WxGknZPHTOuw6jM3pNPxmnXrC2Hie1ro308UcTC+rZxBxJOGxugOXNY3drovc7VsGIChLekY85dfk618lrfV1uvK7La4bcZR7bVVZNTzh9CM3j4RJV0TOFE8yMe1/DABdq0g38l1rP+Sq3+jn8B7VtfGNrHxzSxU8DZfcsfGqC5+TKDrlbYG7rLxpttXVMrY6GASfBtmlMj+G2PPazbgG7lJTdbXDCSwR3002zy28/8la3abOVFPWF89PJG3hOAc4WFyW6c1sTGMIjqonQzNzNd4tPU4HqIVbbt/wDBOeYmZm1YpMnE1IzBvE5X6+xS2J7R+56uKB7OhPG9wffUOYLluXst196htdk57muv8E9Kqrr2p5X8mt8Z3X1MDs1N8M0G7S05ZG25XB6/IvOSnxh0Zjc2sLXaEGxuLWIvzsrdNtU98tIHPfCK0A5QWkRtEl43XI5vAsR2FS8O1txWl0Rth7svRN3SANve1tFY59qS3JP+4Kq09Lb2ya/uSkbK7tqls0c8+SJsT2vyk5nuym/IaDxWZvG2VqaqrEkEJe3htbcEDUE6alTs+2NQ2jFYKemczQnLOSQHFob9DndxuOqy8cR2hlFVQsmPCc97jKyN+dmR4DY85LRe7jay5Vtzs3vHmjp00qvYs46MpdJsxisLcsTJ2NvezXgC56+fcvf+C4x21P8AyD2q6ybfNa+riMYz0V3RjN8qG2B1todeS5xXbKSCSW1M18VLwuM4Ps8CUXu1pFjbyrrn2t/Kjjw9KXzspH8Fxjtqf+T/ACuVsT+d6X65/KUXnPt/QvsOTT/uP7lhREWabAREQBERAEREAREQHhXQF8b2C13scwX/APJpH7qow7BOZRQxRuhZUU72ymQN6MjmEkZjzIsbK6rhdxslFYRHOqM3llLm2HkmbM6d8Rkq5onyBocIxHE4dAX1uRfVSOCbOy09NNSl7HMdnbTEAhzWvaQA/ttdWOyWXTum1g4VEE8ruUY7BytZS8F8LJKWKSN7rEZnPZlDhYa2uea6S7uXsD2083RmpjTycRxcc1wWltuTeener6i68RM58NX6FLxTZmqqaZtPKKHotDGvtIXsygAOaep2nJeEe76VpZN7ovUMmbKXEnhljejbL9bKBqr1ZLIr5pYQemg3llTxfZWZ080tLJE0VkXBmDw426s7bddu1eNBsjLRTB9HLDZ8TIpmy5tSywzty9fPRWTFqsxx3HNxsO5VtziTcm5Xz/EeP+DkqlHc8dS7Tw6Nvx5weI2CfwnNLoc7qwVYfY/EzA5L2vfTyKY2x2ZNdExjXBjo5A4ON/inR4uNdQV6YFVkuyE3FrjuU4tHRcR8ZWro9O/7ENmkjU3BlIxbd+6fivEuV44baQBzsjGxABucdZvmOnasnDdn6yCWoe11I8Vb878+e4OS3IC1rq3WSyvc6WMMh8PBPKKPFsJKKaqizwMdVvY9rWBwijyOBNr662XrjOwb6l0srprSERtprEhjBGBYyC3SObMfBXOyWTnzznI8NDGMFAq93MkzZ3SSRCaWUSxubmsBlAex2l8p5+Cz8V2Snmkna2SFsNXwhISHGRojaAco5a2Vwslk58x4av0K7/I1N9V3iisaJzp+o8NX+lBERQlgIiIAiIgCIiAIiIAiIgCIiAIiIAiIgMDFqQyM6PNuo71Wi22hV0XUsHYFg8R4NHWWKxSw/oW6NS6ltxkhMCozm4hFhaw71OrgBcrR0OkjpKVVF5IbbHZLcwiIrpEEREAREQBERAEREAREQBERAEREAREQBERAEREAREQBERAEREAREQBERAEREAREQBERAEREAREQBERAEREAREQB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63500" y="-801688"/>
            <a:ext cx="165735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 dirty="0">
              <a:latin typeface="Calibri" pitchFamily="34" charset="0"/>
            </a:endParaRPr>
          </a:p>
        </p:txBody>
      </p:sp>
      <p:pic>
        <p:nvPicPr>
          <p:cNvPr id="7" name="Picture 6" descr="http://3.bp.blogspot.com/_597Km39HXAk/TJDY4m4WKzI/AAAAAAAAH8o/kn4Wa-7Rf2w/s1600/new-twitter-bird-transpa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1514" y="5213633"/>
            <a:ext cx="363144" cy="2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Sverigedemokraterna</a:t>
            </a:r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9175979"/>
              </p:ext>
            </p:extLst>
          </p:nvPr>
        </p:nvGraphicFramePr>
        <p:xfrm>
          <a:off x="52619" y="1658267"/>
          <a:ext cx="589098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Rak pil 10"/>
          <p:cNvCxnSpPr/>
          <p:nvPr/>
        </p:nvCxnSpPr>
        <p:spPr>
          <a:xfrm>
            <a:off x="3465654" y="2797638"/>
            <a:ext cx="389226" cy="8926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5248205" y="1658266"/>
            <a:ext cx="389226" cy="8926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ropbox\Projekt\Novus egna mätningar\Almedalen 2013\Vem tar vem\Expressens-g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79" y="1217057"/>
            <a:ext cx="1109663" cy="7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pil 11"/>
          <p:cNvCxnSpPr/>
          <p:nvPr/>
        </p:nvCxnSpPr>
        <p:spPr>
          <a:xfrm>
            <a:off x="3823592" y="1905009"/>
            <a:ext cx="389226" cy="8926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2"/>
          <p:cNvSpPr txBox="1">
            <a:spLocks/>
          </p:cNvSpPr>
          <p:nvPr/>
        </p:nvSpPr>
        <p:spPr>
          <a:xfrm>
            <a:off x="6036111" y="1217057"/>
            <a:ext cx="2999040" cy="3865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080"/>
              </a:buClr>
              <a:buSzPct val="110000"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 smtClean="0"/>
              <a:t>Jimmie Åkesson </a:t>
            </a:r>
            <a:br>
              <a:rPr lang="sv-SE" sz="2800" dirty="0" smtClean="0"/>
            </a:br>
            <a:r>
              <a:rPr lang="sv-SE" sz="3200" dirty="0" smtClean="0"/>
              <a:t>60%</a:t>
            </a:r>
          </a:p>
          <a:p>
            <a:r>
              <a:rPr lang="sv-SE" sz="2800" dirty="0" smtClean="0"/>
              <a:t>Begränsa </a:t>
            </a:r>
            <a:br>
              <a:rPr lang="sv-SE" sz="2800" dirty="0" smtClean="0"/>
            </a:br>
            <a:r>
              <a:rPr lang="sv-SE" sz="2800" dirty="0" smtClean="0"/>
              <a:t>invandring</a:t>
            </a:r>
            <a:br>
              <a:rPr lang="sv-SE" sz="2800" dirty="0" smtClean="0"/>
            </a:br>
            <a:r>
              <a:rPr lang="sv-SE" sz="3200" dirty="0" smtClean="0"/>
              <a:t>90%</a:t>
            </a:r>
          </a:p>
          <a:p>
            <a:r>
              <a:rPr lang="sv-SE" sz="2800" dirty="0" smtClean="0"/>
              <a:t>Tuffare tag </a:t>
            </a:r>
            <a:br>
              <a:rPr lang="sv-SE" sz="2800" dirty="0" smtClean="0"/>
            </a:br>
            <a:r>
              <a:rPr lang="sv-SE" sz="2800" dirty="0" smtClean="0"/>
              <a:t>mot brott</a:t>
            </a:r>
            <a:br>
              <a:rPr lang="sv-SE" sz="2800" dirty="0" smtClean="0"/>
            </a:br>
            <a:r>
              <a:rPr lang="sv-SE" sz="3200" dirty="0" smtClean="0"/>
              <a:t>90 %</a:t>
            </a:r>
            <a:endParaRPr lang="sv-SE" sz="3200" dirty="0"/>
          </a:p>
        </p:txBody>
      </p:sp>
      <p:pic>
        <p:nvPicPr>
          <p:cNvPr id="20" name="Picture 15" descr="Novus logga_li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29" y="1393859"/>
            <a:ext cx="1646166" cy="38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ruta 18"/>
          <p:cNvSpPr txBox="1"/>
          <p:nvPr/>
        </p:nvSpPr>
        <p:spPr>
          <a:xfrm>
            <a:off x="642251" y="1843316"/>
            <a:ext cx="17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Väljarbarometer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3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Missnöjet bland SDs väljare ökar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1598506"/>
              </p:ext>
            </p:extLst>
          </p:nvPr>
        </p:nvGraphicFramePr>
        <p:xfrm>
          <a:off x="1034144" y="1754587"/>
          <a:ext cx="7026104" cy="438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/>
        </p:nvSpPr>
        <p:spPr>
          <a:xfrm>
            <a:off x="3053757" y="1385255"/>
            <a:ext cx="417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”Jag </a:t>
            </a:r>
            <a:r>
              <a:rPr lang="sv-SE" dirty="0"/>
              <a:t>proteströstar mot de </a:t>
            </a:r>
            <a:r>
              <a:rPr lang="sv-SE" dirty="0" smtClean="0"/>
              <a:t>andra partierna”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40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series"/>
        </p:bldSub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891751" y="1321806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Viktigt att veta regeringskonstellationer i god tid</a:t>
            </a:r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4422629" y="2770347"/>
            <a:ext cx="905346" cy="851026"/>
          </a:xfrm>
          <a:prstGeom prst="straightConnector1">
            <a:avLst/>
          </a:prstGeom>
          <a:ln w="92075">
            <a:solidFill>
              <a:schemeClr val="bg2">
                <a:lumMod val="50000"/>
              </a:schemeClr>
            </a:solidFill>
            <a:tailEnd type="arrow"/>
          </a:ln>
          <a:effectLst>
            <a:glow rad="254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895191" y="13982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2012 74%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200002" y="3569096"/>
            <a:ext cx="53868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2013 66%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-2.35947E-7 L -4.44444E-6 -0.166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891751" y="1321806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Bör partierna gå till val själva?</a:t>
            </a:r>
          </a:p>
        </p:txBody>
      </p:sp>
      <p:cxnSp>
        <p:nvCxnSpPr>
          <p:cNvPr id="9" name="Rak pil 8"/>
          <p:cNvCxnSpPr/>
          <p:nvPr/>
        </p:nvCxnSpPr>
        <p:spPr>
          <a:xfrm>
            <a:off x="4422629" y="2770347"/>
            <a:ext cx="905346" cy="851026"/>
          </a:xfrm>
          <a:prstGeom prst="straightConnector1">
            <a:avLst/>
          </a:prstGeom>
          <a:ln w="92075">
            <a:solidFill>
              <a:schemeClr val="bg2">
                <a:lumMod val="50000"/>
              </a:schemeClr>
            </a:solidFill>
            <a:tailEnd type="arrow"/>
          </a:ln>
          <a:effectLst>
            <a:glow rad="254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895191" y="13982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 </a:t>
            </a:r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61%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00002" y="3569096"/>
            <a:ext cx="53868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2013 62%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2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-2.35947E-7 L -4.44444E-6 -0.166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3000"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" y="1586374"/>
            <a:ext cx="7223376" cy="401568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891751" y="1321806"/>
            <a:ext cx="7591335" cy="4436198"/>
          </a:xfrm>
          <a:prstGeom prst="rect">
            <a:avLst/>
          </a:prstGeom>
          <a:gradFill>
            <a:gsLst>
              <a:gs pos="1000">
                <a:schemeClr val="bg1">
                  <a:alpha val="0"/>
                </a:schemeClr>
              </a:gs>
              <a:gs pos="58000">
                <a:schemeClr val="bg1">
                  <a:alpha val="71000"/>
                </a:schemeClr>
              </a:gs>
              <a:gs pos="98000">
                <a:schemeClr val="bg1">
                  <a:alpha val="5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Påverkas ditt val av samarbetsformerna?</a:t>
            </a:r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4422629" y="2770347"/>
            <a:ext cx="905346" cy="851026"/>
          </a:xfrm>
          <a:prstGeom prst="straightConnector1">
            <a:avLst/>
          </a:prstGeom>
          <a:ln w="92075">
            <a:solidFill>
              <a:schemeClr val="bg2">
                <a:lumMod val="50000"/>
              </a:schemeClr>
            </a:solidFill>
            <a:tailEnd type="arrow"/>
          </a:ln>
          <a:effectLst>
            <a:glow rad="254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895191" y="1398290"/>
            <a:ext cx="59632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 </a:t>
            </a:r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66%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00002" y="3569096"/>
            <a:ext cx="53868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8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2013 61%</a:t>
            </a:r>
            <a:endParaRPr lang="sv-SE" sz="8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1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-2.35947E-7 L -4.44444E-6 -0.166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-286864"/>
            <a:ext cx="8229600" cy="998984"/>
          </a:xfrm>
        </p:spPr>
        <p:txBody>
          <a:bodyPr/>
          <a:lstStyle/>
          <a:p>
            <a:r>
              <a:rPr lang="sv-SE" dirty="0" smtClean="0"/>
              <a:t>Populäraste regeringspartiet</a:t>
            </a:r>
            <a:endParaRPr lang="sv-SE" dirty="0"/>
          </a:p>
        </p:txBody>
      </p:sp>
      <p:pic>
        <p:nvPicPr>
          <p:cNvPr id="1034" name="Picture 10" descr="D:\Dropbox\Projekt\Novus egna mätningar\Almedalen 2013\Vem tar vem\V-log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935" y="3795537"/>
            <a:ext cx="712800" cy="7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ropbox\Projekt\Novus egna mätningar\Almedalen 2013\Vem tar vem\C-logg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312" y="3527405"/>
            <a:ext cx="972600" cy="7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ropbox\Projekt\Novus egna mätningar\Almedalen 2013\Vem tar vem\fp-log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66" y="2342007"/>
            <a:ext cx="1249068" cy="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791" y="2569143"/>
            <a:ext cx="722778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873" y="1308581"/>
            <a:ext cx="760560" cy="7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ropbox\Projekt\Novus egna mätningar\Almedalen 2013\Vem tar vem\m-log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80" y="1235429"/>
            <a:ext cx="1168902" cy="5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990" y="5074919"/>
            <a:ext cx="624642" cy="6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Dropbox\Projekt\Novus egna mätningar\Almedalen 2013\Vem tar vem\kd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87" y="5029199"/>
            <a:ext cx="617338" cy="6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2654299" y="192569"/>
            <a:ext cx="2336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</a:t>
            </a:r>
            <a:endParaRPr lang="sv-SE" sz="60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837945" y="1004728"/>
            <a:ext cx="162763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7:</a:t>
            </a: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8:</a:t>
            </a:r>
            <a:endParaRPr lang="sv-SE" sz="48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" name="Picture 10" descr="D:\Dropbox\Projekt\Novus egna mätningar\Almedalen 2013\Vem tar vem\V-log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887" y="3783345"/>
            <a:ext cx="712800" cy="7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D:\Dropbox\Projekt\Novus egna mätningar\Almedalen 2013\Vem tar vem\C-logg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264" y="3515213"/>
            <a:ext cx="972600" cy="7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:\Dropbox\Projekt\Novus egna mätningar\Almedalen 2013\Vem tar vem\fp-log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8" y="2329815"/>
            <a:ext cx="1249068" cy="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743" y="2556951"/>
            <a:ext cx="722778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825" y="1296389"/>
            <a:ext cx="760560" cy="7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D:\Dropbox\Projekt\Novus egna mätningar\Almedalen 2013\Vem tar vem\m-log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32" y="1223237"/>
            <a:ext cx="1168902" cy="5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942" y="5062727"/>
            <a:ext cx="624642" cy="6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D:\Dropbox\Projekt\Novus egna mätningar\Almedalen 2013\Vem tar vem\kd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39" y="5017007"/>
            <a:ext cx="617338" cy="6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/>
          <p:cNvSpPr/>
          <p:nvPr/>
        </p:nvSpPr>
        <p:spPr>
          <a:xfrm>
            <a:off x="4773168" y="195790"/>
            <a:ext cx="2613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</a:t>
            </a:r>
            <a:endParaRPr lang="sv-SE" sz="60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9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81481E-6 L 0.15226 4.81481E-6 C 0.22049 4.81481E-6 0.30504 -0.00186 0.30504 -0.00325 L 0.30504 -0.00625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3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1.48148E-6 L -0.22986 1.48148E-6 C -0.33298 1.48148E-6 -0.45955 0.01944 -0.45955 0.03588 L -0.45955 0.07199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35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2.96296E-6 L 0.15087 -2.96296E-6 C 0.21841 -2.96296E-6 0.30174 0.00996 0.30174 0.01783 L 0.30174 0.03611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1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8.33333E-7 0 L -0.23351 0 C -0.33837 0 -0.46701 0.03079 -0.46701 0.05602 L -0.46701 0.11273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1" y="562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208 -3.7037E-6 L 0.15052 -3.7037E-6 C 0.21719 -3.7037E-6 0.29913 0.01829 0.29913 0.03357 L 0.29913 0.06736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2.96296E-6 L -0.23333 2.96296E-6 C -0.33802 2.96296E-6 -0.46649 0.0412 -0.46649 0.07546 L -0.46649 0.1509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75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5E-6 2.59259E-6 L 0.15034 2.59259E-6 C 0.21753 2.59259E-6 0.30069 0.02291 0.30069 0.04166 L 0.30069 0.08333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4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05556E-6 -4.81481E-6 L -0.2368 -4.81481E-6 C -0.34305 -4.81481E-6 -0.47361 0.04584 -0.47361 0.08311 L -0.47361 0.16621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3.7037E-6 L 3.88889E-6 -0.01644 C 3.88889E-6 -0.02385 -0.0632 -0.03264 -0.11459 -0.03264 L -0.229 -0.0326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6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1.48148E-6 L -1.94444E-6 -0.04954 C -1.94444E-6 -0.07176 -0.06423 -0.09907 -0.11632 -0.09907 L -0.23264 -0.09907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495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05556E-6 4.44444E-6 L 3.05556E-6 0.10046 C 3.05556E-6 0.14537 0.14687 0.20092 0.26649 0.20092 L 0.53298 0.20092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100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6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61111E-6 5.55112E-17 L 3.61111E-6 0.07292 C 3.61111E-6 0.10556 0.14757 0.14583 0.2677 0.14583 L 0.53541 0.14583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72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7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77778E-6 -2.22222E-6 L -2.77778E-6 0.01806 C -2.77778E-6 0.02616 -0.06441 0.03634 -0.11666 0.03634 L -0.23316 0.03634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80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4.44444E-6 -1.85185E-6 L -4.44444E-6 0.09283 C -4.44444E-6 0.13426 0.14723 0.18565 0.26719 0.18565 L 0.53455 0.18565 " pathEditMode="relative" rAng="0" ptsTypes="FfFF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928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6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7 -3.7037E-7 L -2.77778E-7 0.04259 C -2.77778E-7 0.06157 0.14792 0.08519 0.26858 0.08519 L 0.53715 0.08519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425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7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77778E-6 0 L -2.77778E-6 0.08403 C -2.77778E-6 0.12153 -0.06614 0.16806 -0.11979 0.16806 L -0.23941 0.16806 " pathEditMode="relative" rAng="0" ptsTypes="FfFF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D:\Dropbox\Projekt\Novus egna mätningar\Almedalen 2013\Vem tar vem\C-log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264" y="3515213"/>
            <a:ext cx="972600" cy="7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:\Dropbox\Projekt\Novus egna mätningar\Almedalen 2013\Vem tar vem\fp-log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8" y="2329815"/>
            <a:ext cx="1249068" cy="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D:\Dropbox\Projekt\Novus egna mätningar\Almedalen 2013\Vem tar vem\m-log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32" y="1223237"/>
            <a:ext cx="1168902" cy="5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D:\Dropbox\Projekt\Novus egna mätningar\Almedalen 2013\Vem tar vem\kd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39" y="5017007"/>
            <a:ext cx="617338" cy="6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D:\Dropbox\Projekt\Novus egna mätningar\Almedalen 2013\Vem tar vem\V-log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887" y="3783345"/>
            <a:ext cx="712800" cy="7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743" y="2556951"/>
            <a:ext cx="722778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825" y="1296389"/>
            <a:ext cx="760560" cy="7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-286864"/>
            <a:ext cx="8229600" cy="998984"/>
          </a:xfrm>
        </p:spPr>
        <p:txBody>
          <a:bodyPr/>
          <a:lstStyle/>
          <a:p>
            <a:r>
              <a:rPr lang="sv-SE" dirty="0" smtClean="0"/>
              <a:t>Populäraste regeringen</a:t>
            </a:r>
            <a:endParaRPr lang="sv-SE" dirty="0"/>
          </a:p>
        </p:txBody>
      </p:sp>
      <p:pic>
        <p:nvPicPr>
          <p:cNvPr id="1034" name="Picture 10" descr="D:\Dropbox\Projekt\Novus egna mätningar\Almedalen 2013\Vem tar vem\V-log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410" y="3776487"/>
            <a:ext cx="712800" cy="7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ropbox\Projekt\Novus egna mätningar\Almedalen 2013\Vem tar vem\C-logg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312" y="3518938"/>
            <a:ext cx="972600" cy="7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ropbox\Projekt\Novus egna mätningar\Almedalen 2013\Vem tar vem\fp-log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66" y="2342007"/>
            <a:ext cx="1249068" cy="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791" y="2569143"/>
            <a:ext cx="722778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873" y="1308581"/>
            <a:ext cx="760560" cy="7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ropbox\Projekt\Novus egna mätningar\Almedalen 2013\Vem tar vem\m-log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80" y="1235429"/>
            <a:ext cx="1168902" cy="5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990" y="5074919"/>
            <a:ext cx="624642" cy="6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Dropbox\Projekt\Novus egna mätningar\Almedalen 2013\Vem tar vem\kd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87" y="5029199"/>
            <a:ext cx="617338" cy="6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473449" y="192569"/>
            <a:ext cx="2336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</a:t>
            </a:r>
            <a:endParaRPr lang="sv-SE" sz="60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590295" y="1004728"/>
            <a:ext cx="162763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</p:txBody>
      </p:sp>
      <p:pic>
        <p:nvPicPr>
          <p:cNvPr id="3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942" y="5062727"/>
            <a:ext cx="624642" cy="6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D:\Dropbox\Projekt\Novus egna mätningar\Almedalen 2013\Vem tar vem\mp-logg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791" y="2559618"/>
            <a:ext cx="722778" cy="6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D:\Dropbox\Projekt\Novus egna mätningar\Almedalen 2013\Vem tar vem\S-logg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923" y="1308581"/>
            <a:ext cx="760560" cy="7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7223 3.7037E-6 C -0.3948 3.7037E-6 -0.54445 -0.01042 -0.54445 -0.01852 L -0.54445 -0.0370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-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2.22222E-6 L -0.20451 -2.22222E-6 C -0.2967 -2.22222E-6 -0.40902 -0.10903 -0.40902 -0.19745 L -0.40902 -0.39421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9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48148E-6 L -0.14514 -1.48148E-6 C -0.21007 -1.48148E-6 -0.28975 -0.05787 -0.28975 -0.10486 L -0.28975 -0.2097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10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05556E-6 4.44444E-6 L 0.11927 4.44444E-6 C 0.17291 4.44444E-6 0.23941 0.03726 0.23941 0.06944 L 0.23941 0.13888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6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61111E-6 5.55112E-17 L 0.1901 5.55112E-17 C 0.27586 5.55112E-17 0.38142 -0.0088 0.38142 -0.01551 L 0.38142 -0.03056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44444E-6 -1.85185E-6 L 0.25122 -1.85185E-6 C 0.36372 -1.85185E-6 0.50244 -0.05949 0.50244 -0.10717 L 0.50244 -0.21366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106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77778E-7 -3.7037E-7 L 0.29063 -3.7037E-7 C 0.42101 -3.7037E-7 0.58212 -0.1162 0.58212 -0.21018 L 0.58212 -0.41968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209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6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8.33333E-7 -1.85185E-6 L 8.33333E-7 -0.03194 C 8.33333E-7 -0.04629 -0.02813 -0.06366 -0.05035 -0.06366 L -0.09948 -0.06366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31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16667E-6 2.59259E-6 L 0.11945 2.59259E-6 C 0.17292 2.59259E-6 0.23907 0.08009 0.23907 0.14514 L 0.23907 0.2912 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456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3.61111E-6 -1.85185E-6 L 0.19046 -1.85185E-6 C 0.2757 -1.85185E-6 0.38108 0.03264 0.38108 0.06042 L 0.38108 0.12176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608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1.66667E-6 3.7037E-6 L 0.25104 3.7037E-6 C 0.36354 3.7037E-6 0.50209 -0.0169 0.50209 -0.03033 L 0.50209 -0.06019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5E-6 -2.22222E-6 L 0.2908 -2.22222E-6 C 0.42118 -2.22222E-6 0.58177 -0.07407 0.58177 -0.13403 L 0.58177 -0.26736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-1338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33333E-6 3.33333E-6 L -0.27048 3.33333E-6 C -0.39184 3.33333E-6 -0.5408 0.10416 -0.5408 0.18889 L -0.5408 0.37801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1888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66667E-6 3.7037E-6 L -0.20417 3.7037E-6 C -0.29583 3.7037E-6 -0.40833 0.00625 -0.40833 0.01157 L -0.40833 0.02338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15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3.33333E-6 L -0.27153 3.33333E-6 C -0.39323 3.33333E-6 -0.54289 0.14629 -0.54289 0.26527 L -0.54289 0.53055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6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8.33333E-7 -2.96296E-6 L -0.20451 -2.96296E-6 C -0.29618 -2.96296E-6 -0.40885 0.09861 -0.40885 0.17871 L -0.40885 0.35741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/>
          <p:cNvSpPr/>
          <p:nvPr/>
        </p:nvSpPr>
        <p:spPr>
          <a:xfrm>
            <a:off x="3353943" y="195790"/>
            <a:ext cx="2613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</a:t>
            </a:r>
            <a:endParaRPr lang="sv-SE" sz="60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2818597" y="1125105"/>
            <a:ext cx="3002974" cy="785599"/>
            <a:chOff x="2818597" y="1125105"/>
            <a:chExt cx="3002974" cy="785599"/>
          </a:xfrm>
        </p:grpSpPr>
        <p:pic>
          <p:nvPicPr>
            <p:cNvPr id="24" name="Picture 10" descr="D:\Dropbox\Projekt\Novus egna mätningar\Almedalen 2013\Vem tar vem\V-log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991" y="1140597"/>
              <a:ext cx="712800" cy="71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D:\Dropbox\Projekt\Novus egna mätningar\Almedalen 2013\Vem tar vem\mp-logg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793" y="1192209"/>
              <a:ext cx="722778" cy="63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D:\Dropbox\Projekt\Novus egna mätningar\Almedalen 2013\Vem tar vem\S-logg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97" y="1125105"/>
              <a:ext cx="760560" cy="78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-286864"/>
            <a:ext cx="8229600" cy="998984"/>
          </a:xfrm>
        </p:spPr>
        <p:txBody>
          <a:bodyPr/>
          <a:lstStyle/>
          <a:p>
            <a:r>
              <a:rPr lang="sv-SE" dirty="0" smtClean="0"/>
              <a:t>Populäraste regeringen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2711449" y="2037770"/>
            <a:ext cx="4894345" cy="797305"/>
            <a:chOff x="2711449" y="2037770"/>
            <a:chExt cx="4894345" cy="797305"/>
          </a:xfrm>
        </p:grpSpPr>
        <p:grpSp>
          <p:nvGrpSpPr>
            <p:cNvPr id="6" name="Grupp 5"/>
            <p:cNvGrpSpPr/>
            <p:nvPr/>
          </p:nvGrpSpPr>
          <p:grpSpPr>
            <a:xfrm>
              <a:off x="2711449" y="2037770"/>
              <a:ext cx="4062249" cy="797305"/>
              <a:chOff x="2711449" y="2037770"/>
              <a:chExt cx="4062249" cy="797305"/>
            </a:xfrm>
          </p:grpSpPr>
          <p:pic>
            <p:nvPicPr>
              <p:cNvPr id="25" name="Picture 11" descr="D:\Dropbox\Projekt\Novus egna mätningar\Almedalen 2013\Vem tar vem\C-logga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7059" y="2037770"/>
                <a:ext cx="972600" cy="797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D:\Dropbox\Projekt\Novus egna mätningar\Almedalen 2013\Vem tar vem\fp-logg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991" y="2098393"/>
                <a:ext cx="1249068" cy="657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5" descr="D:\Dropbox\Projekt\Novus egna mätningar\Almedalen 2013\Vem tar vem\m-logg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1449" y="2172997"/>
                <a:ext cx="1168902" cy="545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D:\Dropbox\Projekt\Novus egna mätningar\Almedalen 2013\Vem tar vem\kd-log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360" y="2109142"/>
                <a:ext cx="617338" cy="620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7" name="Picture 13" descr="D:\Dropbox\Projekt\Novus egna mätningar\Almedalen 2013\Vem tar vem\mp-logg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016" y="2123063"/>
              <a:ext cx="722778" cy="63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 4"/>
          <p:cNvGrpSpPr/>
          <p:nvPr/>
        </p:nvGrpSpPr>
        <p:grpSpPr>
          <a:xfrm>
            <a:off x="2837647" y="3932968"/>
            <a:ext cx="1930532" cy="785599"/>
            <a:chOff x="2837647" y="3932968"/>
            <a:chExt cx="1930532" cy="785599"/>
          </a:xfrm>
        </p:grpSpPr>
        <p:pic>
          <p:nvPicPr>
            <p:cNvPr id="1034" name="Picture 10" descr="D:\Dropbox\Projekt\Novus egna mätningar\Almedalen 2013\Vem tar vem\V-log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379" y="3969724"/>
              <a:ext cx="712800" cy="71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D:\Dropbox\Projekt\Novus egna mätningar\Almedalen 2013\Vem tar vem\S-logg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647" y="3932968"/>
              <a:ext cx="760560" cy="78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D:\Dropbox\Projekt\Novus egna mätningar\Almedalen 2013\Vem tar vem\sd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052" y="5488587"/>
            <a:ext cx="624642" cy="6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473449" y="192569"/>
            <a:ext cx="2336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</a:t>
            </a:r>
            <a:endParaRPr lang="sv-SE" sz="6000" b="1" dirty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590295" y="1004728"/>
            <a:ext cx="162763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4:</a:t>
            </a:r>
          </a:p>
          <a:p>
            <a:pPr algn="ctr"/>
            <a:endParaRPr lang="sv-SE" sz="1600" b="1" dirty="0" smtClean="0">
              <a:ln w="254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v-SE" sz="4800" b="1" dirty="0" smtClean="0">
                <a:ln w="254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5: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837647" y="4873829"/>
            <a:ext cx="1935521" cy="785599"/>
            <a:chOff x="2837647" y="4873829"/>
            <a:chExt cx="1935521" cy="785599"/>
          </a:xfrm>
        </p:grpSpPr>
        <p:pic>
          <p:nvPicPr>
            <p:cNvPr id="33" name="Picture 13" descr="D:\Dropbox\Projekt\Novus egna mätningar\Almedalen 2013\Vem tar vem\mp-logg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390" y="4950458"/>
              <a:ext cx="722778" cy="63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D:\Dropbox\Projekt\Novus egna mätningar\Almedalen 2013\Vem tar vem\S-logg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647" y="4873829"/>
              <a:ext cx="760560" cy="78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upp 34"/>
          <p:cNvGrpSpPr/>
          <p:nvPr/>
        </p:nvGrpSpPr>
        <p:grpSpPr>
          <a:xfrm>
            <a:off x="2730499" y="2999795"/>
            <a:ext cx="4062249" cy="797305"/>
            <a:chOff x="2711449" y="2037770"/>
            <a:chExt cx="4062249" cy="797305"/>
          </a:xfrm>
        </p:grpSpPr>
        <p:pic>
          <p:nvPicPr>
            <p:cNvPr id="36" name="Picture 11" descr="D:\Dropbox\Projekt\Novus egna mätningar\Almedalen 2013\Vem tar vem\C-logg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7059" y="2037770"/>
              <a:ext cx="972600" cy="79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D:\Dropbox\Projekt\Novus egna mätningar\Almedalen 2013\Vem tar vem\fp-logg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991" y="2098393"/>
              <a:ext cx="1249068" cy="65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" descr="D:\Dropbox\Projekt\Novus egna mätningar\Almedalen 2013\Vem tar vem\m-logg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49" y="2172997"/>
              <a:ext cx="1168902" cy="54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D:\Dropbox\Projekt\Novus egna mätningar\Almedalen 2013\Vem tar vem\kd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60" y="2109142"/>
              <a:ext cx="617338" cy="62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-0.406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0.4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Samarbeta med SD?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4213" y="1286669"/>
            <a:ext cx="7837487" cy="82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”Är </a:t>
            </a:r>
            <a:r>
              <a:rPr lang="sv-SE" b="1" dirty="0"/>
              <a:t>du för eller emot att andra politiska partier inleder en dialog med Sverigedemokraterna</a:t>
            </a:r>
            <a:r>
              <a:rPr lang="sv-SE" b="1" dirty="0" smtClean="0"/>
              <a:t>?”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82484" y="2797129"/>
            <a:ext cx="3993843" cy="3396651"/>
            <a:chOff x="904567" y="2884523"/>
            <a:chExt cx="3993843" cy="3396651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573953481"/>
                </p:ext>
              </p:extLst>
            </p:nvPr>
          </p:nvGraphicFramePr>
          <p:xfrm>
            <a:off x="904567" y="3363298"/>
            <a:ext cx="3993843" cy="2917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1615800" y="2884523"/>
              <a:ext cx="15272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(januari 2013)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3561384" y="2000885"/>
            <a:ext cx="4820616" cy="4116886"/>
            <a:chOff x="3561384" y="2092949"/>
            <a:chExt cx="3993843" cy="3277181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842914005"/>
                </p:ext>
              </p:extLst>
            </p:nvPr>
          </p:nvGraphicFramePr>
          <p:xfrm>
            <a:off x="3561384" y="2452254"/>
            <a:ext cx="3993843" cy="2917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4485333" y="2092949"/>
              <a:ext cx="1229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smtClean="0"/>
                <a:t>(Juni 2013</a:t>
              </a:r>
              <a:r>
                <a:rPr lang="sv-SE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8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12882</TotalTime>
  <Words>180</Words>
  <Application>Microsoft Office PowerPoint</Application>
  <PresentationFormat>Bildspel på skärmen (4:3)</PresentationFormat>
  <Paragraphs>69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 Theme</vt:lpstr>
      <vt:lpstr>  Vem tar vem</vt:lpstr>
      <vt:lpstr>Viktigt att veta regeringskonstellationer i god tid</vt:lpstr>
      <vt:lpstr>Bör partierna gå till val själva?</vt:lpstr>
      <vt:lpstr>Påverkas ditt val av samarbetsformerna?</vt:lpstr>
      <vt:lpstr>Populäraste regeringspartiet</vt:lpstr>
      <vt:lpstr>Populäraste regeringen</vt:lpstr>
      <vt:lpstr>Populäraste regeringen</vt:lpstr>
      <vt:lpstr>PowerPoint-presentation</vt:lpstr>
      <vt:lpstr>Samarbeta med SD?</vt:lpstr>
      <vt:lpstr>Sverigedemokraterna</vt:lpstr>
      <vt:lpstr>Missnöjet bland SDs väljare ökar</vt:lpstr>
    </vt:vector>
  </TitlesOfParts>
  <Company>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tsj</dc:creator>
  <cp:lastModifiedBy>Jenny Andersson</cp:lastModifiedBy>
  <cp:revision>475</cp:revision>
  <cp:lastPrinted>2013-06-30T14:58:59Z</cp:lastPrinted>
  <dcterms:created xsi:type="dcterms:W3CDTF">2012-04-16T19:26:41Z</dcterms:created>
  <dcterms:modified xsi:type="dcterms:W3CDTF">2013-07-01T12:35:31Z</dcterms:modified>
</cp:coreProperties>
</file>